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5486" y="0"/>
            <a:ext cx="7455249" cy="16871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rgbClr val="231F2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rgbClr val="231F2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50" b="1" i="0">
                <a:solidFill>
                  <a:srgbClr val="231F2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668201"/>
            <a:ext cx="6210300" cy="572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50" b="1" i="0">
                <a:solidFill>
                  <a:srgbClr val="231F20"/>
                </a:solidFill>
                <a:latin typeface="Times New Roman"/>
                <a:cs typeface="Times New Roman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73100" y="2630230"/>
            <a:ext cx="6210300" cy="23901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696462" y="9976873"/>
            <a:ext cx="1355089" cy="185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06889" y="9983169"/>
            <a:ext cx="13081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hyperlink" Target="http://www.mathcentre.ac.uk/" TargetMode="Externa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14.png"/><Relationship Id="rId9" Type="http://schemas.openxmlformats.org/officeDocument/2006/relationships/image" Target="../media/image15.png"/><Relationship Id="rId10" Type="http://schemas.openxmlformats.org/officeDocument/2006/relationships/image" Target="../media/image16.png"/><Relationship Id="rId11" Type="http://schemas.openxmlformats.org/officeDocument/2006/relationships/image" Target="../media/image17.png"/><Relationship Id="rId12" Type="http://schemas.openxmlformats.org/officeDocument/2006/relationships/image" Target="../media/image18.png"/><Relationship Id="rId13" Type="http://schemas.openxmlformats.org/officeDocument/2006/relationships/image" Target="../media/image19.png"/><Relationship Id="rId14" Type="http://schemas.openxmlformats.org/officeDocument/2006/relationships/image" Target="../media/image20.png"/><Relationship Id="rId15" Type="http://schemas.openxmlformats.org/officeDocument/2006/relationships/image" Target="../media/image21.png"/><Relationship Id="rId16" Type="http://schemas.openxmlformats.org/officeDocument/2006/relationships/image" Target="../media/image22.png"/><Relationship Id="rId17" Type="http://schemas.openxmlformats.org/officeDocument/2006/relationships/image" Target="../media/image23.png"/><Relationship Id="rId18" Type="http://schemas.openxmlformats.org/officeDocument/2006/relationships/image" Target="../media/image24.png"/><Relationship Id="rId19" Type="http://schemas.openxmlformats.org/officeDocument/2006/relationships/image" Target="../media/image25.png"/><Relationship Id="rId20" Type="http://schemas.openxmlformats.org/officeDocument/2006/relationships/image" Target="../media/image26.png"/><Relationship Id="rId21" Type="http://schemas.openxmlformats.org/officeDocument/2006/relationships/image" Target="../media/image27.png"/><Relationship Id="rId22" Type="http://schemas.openxmlformats.org/officeDocument/2006/relationships/hyperlink" Target="http://www.mathcentre.ac.uk/" TargetMode="Externa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8.png"/><Relationship Id="rId3" Type="http://schemas.openxmlformats.org/officeDocument/2006/relationships/image" Target="../media/image29.png"/><Relationship Id="rId4" Type="http://schemas.openxmlformats.org/officeDocument/2006/relationships/image" Target="../media/image30.png"/><Relationship Id="rId5" Type="http://schemas.openxmlformats.org/officeDocument/2006/relationships/image" Target="../media/image31.png"/><Relationship Id="rId6" Type="http://schemas.openxmlformats.org/officeDocument/2006/relationships/image" Target="../media/image32.png"/><Relationship Id="rId7" Type="http://schemas.openxmlformats.org/officeDocument/2006/relationships/image" Target="../media/image33.png"/><Relationship Id="rId8" Type="http://schemas.openxmlformats.org/officeDocument/2006/relationships/image" Target="../media/image34.png"/><Relationship Id="rId9" Type="http://schemas.openxmlformats.org/officeDocument/2006/relationships/image" Target="../media/image35.png"/><Relationship Id="rId10" Type="http://schemas.openxmlformats.org/officeDocument/2006/relationships/image" Target="../media/image36.png"/><Relationship Id="rId11" Type="http://schemas.openxmlformats.org/officeDocument/2006/relationships/image" Target="../media/image37.png"/><Relationship Id="rId12" Type="http://schemas.openxmlformats.org/officeDocument/2006/relationships/image" Target="../media/image38.png"/><Relationship Id="rId13" Type="http://schemas.openxmlformats.org/officeDocument/2006/relationships/image" Target="../media/image39.png"/><Relationship Id="rId14" Type="http://schemas.openxmlformats.org/officeDocument/2006/relationships/image" Target="../media/image40.png"/><Relationship Id="rId15" Type="http://schemas.openxmlformats.org/officeDocument/2006/relationships/image" Target="../media/image41.png"/><Relationship Id="rId16" Type="http://schemas.openxmlformats.org/officeDocument/2006/relationships/image" Target="../media/image42.png"/><Relationship Id="rId17" Type="http://schemas.openxmlformats.org/officeDocument/2006/relationships/image" Target="../media/image43.png"/><Relationship Id="rId18" Type="http://schemas.openxmlformats.org/officeDocument/2006/relationships/image" Target="../media/image44.png"/><Relationship Id="rId19" Type="http://schemas.openxmlformats.org/officeDocument/2006/relationships/image" Target="../media/image45.png"/><Relationship Id="rId20" Type="http://schemas.openxmlformats.org/officeDocument/2006/relationships/hyperlink" Target="http://www.mathcentre.ac.uk/" TargetMode="Externa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6.png"/><Relationship Id="rId3" Type="http://schemas.openxmlformats.org/officeDocument/2006/relationships/image" Target="../media/image47.png"/><Relationship Id="rId4" Type="http://schemas.openxmlformats.org/officeDocument/2006/relationships/image" Target="../media/image48.png"/><Relationship Id="rId5" Type="http://schemas.openxmlformats.org/officeDocument/2006/relationships/image" Target="../media/image49.png"/><Relationship Id="rId6" Type="http://schemas.openxmlformats.org/officeDocument/2006/relationships/image" Target="../media/image50.png"/><Relationship Id="rId7" Type="http://schemas.openxmlformats.org/officeDocument/2006/relationships/image" Target="../media/image51.png"/><Relationship Id="rId8" Type="http://schemas.openxmlformats.org/officeDocument/2006/relationships/image" Target="../media/image52.png"/><Relationship Id="rId9" Type="http://schemas.openxmlformats.org/officeDocument/2006/relationships/image" Target="../media/image53.png"/><Relationship Id="rId10" Type="http://schemas.openxmlformats.org/officeDocument/2006/relationships/image" Target="../media/image54.png"/><Relationship Id="rId11" Type="http://schemas.openxmlformats.org/officeDocument/2006/relationships/image" Target="../media/image55.png"/><Relationship Id="rId12" Type="http://schemas.openxmlformats.org/officeDocument/2006/relationships/image" Target="../media/image56.png"/><Relationship Id="rId13" Type="http://schemas.openxmlformats.org/officeDocument/2006/relationships/image" Target="../media/image57.png"/><Relationship Id="rId14" Type="http://schemas.openxmlformats.org/officeDocument/2006/relationships/image" Target="../media/image58.png"/><Relationship Id="rId15" Type="http://schemas.openxmlformats.org/officeDocument/2006/relationships/image" Target="../media/image59.png"/><Relationship Id="rId16" Type="http://schemas.openxmlformats.org/officeDocument/2006/relationships/image" Target="../media/image60.png"/><Relationship Id="rId17" Type="http://schemas.openxmlformats.org/officeDocument/2006/relationships/image" Target="../media/image61.png"/><Relationship Id="rId18" Type="http://schemas.openxmlformats.org/officeDocument/2006/relationships/image" Target="../media/image62.png"/><Relationship Id="rId19" Type="http://schemas.openxmlformats.org/officeDocument/2006/relationships/image" Target="../media/image63.png"/><Relationship Id="rId20" Type="http://schemas.openxmlformats.org/officeDocument/2006/relationships/image" Target="../media/image64.png"/><Relationship Id="rId21" Type="http://schemas.openxmlformats.org/officeDocument/2006/relationships/image" Target="../media/image65.png"/><Relationship Id="rId22" Type="http://schemas.openxmlformats.org/officeDocument/2006/relationships/image" Target="../media/image66.png"/><Relationship Id="rId23" Type="http://schemas.openxmlformats.org/officeDocument/2006/relationships/image" Target="../media/image67.png"/><Relationship Id="rId24" Type="http://schemas.openxmlformats.org/officeDocument/2006/relationships/image" Target="../media/image68.png"/><Relationship Id="rId25" Type="http://schemas.openxmlformats.org/officeDocument/2006/relationships/image" Target="../media/image69.png"/><Relationship Id="rId26" Type="http://schemas.openxmlformats.org/officeDocument/2006/relationships/image" Target="../media/image70.png"/><Relationship Id="rId27" Type="http://schemas.openxmlformats.org/officeDocument/2006/relationships/image" Target="../media/image71.png"/><Relationship Id="rId28" Type="http://schemas.openxmlformats.org/officeDocument/2006/relationships/image" Target="../media/image72.png"/><Relationship Id="rId29" Type="http://schemas.openxmlformats.org/officeDocument/2006/relationships/image" Target="../media/image73.png"/><Relationship Id="rId30" Type="http://schemas.openxmlformats.org/officeDocument/2006/relationships/hyperlink" Target="http://www.mathcentre.ac.uk/" TargetMode="Externa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4.png"/><Relationship Id="rId3" Type="http://schemas.openxmlformats.org/officeDocument/2006/relationships/image" Target="../media/image75.png"/><Relationship Id="rId4" Type="http://schemas.openxmlformats.org/officeDocument/2006/relationships/image" Target="../media/image76.png"/><Relationship Id="rId5" Type="http://schemas.openxmlformats.org/officeDocument/2006/relationships/image" Target="../media/image77.png"/><Relationship Id="rId6" Type="http://schemas.openxmlformats.org/officeDocument/2006/relationships/image" Target="../media/image78.png"/><Relationship Id="rId7" Type="http://schemas.openxmlformats.org/officeDocument/2006/relationships/image" Target="../media/image79.png"/><Relationship Id="rId8" Type="http://schemas.openxmlformats.org/officeDocument/2006/relationships/image" Target="../media/image80.png"/><Relationship Id="rId9" Type="http://schemas.openxmlformats.org/officeDocument/2006/relationships/image" Target="../media/image81.png"/><Relationship Id="rId10" Type="http://schemas.openxmlformats.org/officeDocument/2006/relationships/image" Target="../media/image82.png"/><Relationship Id="rId11" Type="http://schemas.openxmlformats.org/officeDocument/2006/relationships/image" Target="../media/image83.png"/><Relationship Id="rId12" Type="http://schemas.openxmlformats.org/officeDocument/2006/relationships/image" Target="../media/image84.png"/><Relationship Id="rId13" Type="http://schemas.openxmlformats.org/officeDocument/2006/relationships/image" Target="../media/image85.png"/><Relationship Id="rId14" Type="http://schemas.openxmlformats.org/officeDocument/2006/relationships/image" Target="../media/image86.png"/><Relationship Id="rId15" Type="http://schemas.openxmlformats.org/officeDocument/2006/relationships/image" Target="../media/image87.png"/><Relationship Id="rId16" Type="http://schemas.openxmlformats.org/officeDocument/2006/relationships/image" Target="../media/image88.png"/><Relationship Id="rId17" Type="http://schemas.openxmlformats.org/officeDocument/2006/relationships/image" Target="../media/image89.png"/><Relationship Id="rId18" Type="http://schemas.openxmlformats.org/officeDocument/2006/relationships/image" Target="../media/image90.png"/><Relationship Id="rId19" Type="http://schemas.openxmlformats.org/officeDocument/2006/relationships/image" Target="../media/image91.png"/><Relationship Id="rId20" Type="http://schemas.openxmlformats.org/officeDocument/2006/relationships/image" Target="../media/image92.png"/><Relationship Id="rId21" Type="http://schemas.openxmlformats.org/officeDocument/2006/relationships/image" Target="../media/image93.png"/><Relationship Id="rId22" Type="http://schemas.openxmlformats.org/officeDocument/2006/relationships/image" Target="../media/image94.png"/><Relationship Id="rId23" Type="http://schemas.openxmlformats.org/officeDocument/2006/relationships/image" Target="../media/image95.png"/><Relationship Id="rId24" Type="http://schemas.openxmlformats.org/officeDocument/2006/relationships/image" Target="../media/image96.png"/><Relationship Id="rId25" Type="http://schemas.openxmlformats.org/officeDocument/2006/relationships/hyperlink" Target="http://www.mathcentre.ac.uk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668201"/>
            <a:ext cx="3923029" cy="572135"/>
          </a:xfrm>
          <a:prstGeom prst="rect"/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pc="150"/>
              <a:t>The </a:t>
            </a:r>
            <a:r>
              <a:rPr dirty="0" spc="165"/>
              <a:t>Quotient</a:t>
            </a:r>
            <a:r>
              <a:rPr dirty="0" spc="-229"/>
              <a:t> </a:t>
            </a:r>
            <a:r>
              <a:rPr dirty="0" spc="165"/>
              <a:t>Rule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2630230"/>
            <a:ext cx="6196330" cy="23901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4631690">
              <a:lnSpc>
                <a:spcPct val="100000"/>
              </a:lnSpc>
              <a:spcBef>
                <a:spcPts val="95"/>
              </a:spcBef>
            </a:pPr>
            <a:r>
              <a:rPr dirty="0" sz="1200" spc="-10">
                <a:solidFill>
                  <a:srgbClr val="7F7F7F"/>
                </a:solidFill>
                <a:latin typeface="Arial"/>
                <a:cs typeface="Arial"/>
              </a:rPr>
              <a:t>mc-TY-quotient-2009-1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200" spc="5">
                <a:latin typeface="Arial"/>
                <a:cs typeface="Arial"/>
              </a:rPr>
              <a:t>A </a:t>
            </a:r>
            <a:r>
              <a:rPr dirty="0" sz="1200" spc="-65">
                <a:latin typeface="Arial"/>
                <a:cs typeface="Arial"/>
              </a:rPr>
              <a:t>special </a:t>
            </a:r>
            <a:r>
              <a:rPr dirty="0" sz="1200" spc="-35">
                <a:latin typeface="Arial"/>
                <a:cs typeface="Arial"/>
              </a:rPr>
              <a:t>rule, </a:t>
            </a:r>
            <a:r>
              <a:rPr dirty="0" sz="1200" spc="-40" b="1">
                <a:latin typeface="Trebuchet MS"/>
                <a:cs typeface="Trebuchet MS"/>
              </a:rPr>
              <a:t>the </a:t>
            </a:r>
            <a:r>
              <a:rPr dirty="0" sz="1200" spc="-35" b="1">
                <a:latin typeface="Trebuchet MS"/>
                <a:cs typeface="Trebuchet MS"/>
              </a:rPr>
              <a:t>quotient </a:t>
            </a:r>
            <a:r>
              <a:rPr dirty="0" sz="1200" spc="-50" b="1">
                <a:latin typeface="Trebuchet MS"/>
                <a:cs typeface="Trebuchet MS"/>
              </a:rPr>
              <a:t>rule</a:t>
            </a:r>
            <a:r>
              <a:rPr dirty="0" sz="1200" spc="-50">
                <a:latin typeface="Arial"/>
                <a:cs typeface="Arial"/>
              </a:rPr>
              <a:t>, exists </a:t>
            </a:r>
            <a:r>
              <a:rPr dirty="0" sz="1200" spc="-10">
                <a:latin typeface="Arial"/>
                <a:cs typeface="Arial"/>
              </a:rPr>
              <a:t>for </a:t>
            </a:r>
            <a:r>
              <a:rPr dirty="0" sz="1200" spc="-20">
                <a:latin typeface="Arial"/>
                <a:cs typeface="Arial"/>
              </a:rPr>
              <a:t>differentiating </a:t>
            </a:r>
            <a:r>
              <a:rPr dirty="0" sz="1200" spc="-25">
                <a:latin typeface="Arial"/>
                <a:cs typeface="Arial"/>
              </a:rPr>
              <a:t>quotients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15">
                <a:latin typeface="Arial"/>
                <a:cs typeface="Arial"/>
              </a:rPr>
              <a:t>two </a:t>
            </a:r>
            <a:r>
              <a:rPr dirty="0" sz="1200" spc="-25">
                <a:latin typeface="Arial"/>
                <a:cs typeface="Arial"/>
              </a:rPr>
              <a:t>functions. </a:t>
            </a:r>
            <a:r>
              <a:rPr dirty="0" sz="1200" spc="-15">
                <a:latin typeface="Arial"/>
                <a:cs typeface="Arial"/>
              </a:rPr>
              <a:t>This </a:t>
            </a:r>
            <a:r>
              <a:rPr dirty="0" sz="1200" spc="-5">
                <a:latin typeface="Arial"/>
                <a:cs typeface="Arial"/>
              </a:rPr>
              <a:t>unit  </a:t>
            </a:r>
            <a:r>
              <a:rPr dirty="0" sz="1200" spc="-25">
                <a:latin typeface="Arial"/>
                <a:cs typeface="Arial"/>
              </a:rPr>
              <a:t>illustrates </a:t>
            </a:r>
            <a:r>
              <a:rPr dirty="0" sz="1200" spc="-20">
                <a:latin typeface="Arial"/>
                <a:cs typeface="Arial"/>
              </a:rPr>
              <a:t>this</a:t>
            </a:r>
            <a:r>
              <a:rPr dirty="0" sz="1200" spc="-130">
                <a:latin typeface="Arial"/>
                <a:cs typeface="Arial"/>
              </a:rPr>
              <a:t> </a:t>
            </a:r>
            <a:r>
              <a:rPr dirty="0" sz="1200" spc="-35">
                <a:latin typeface="Arial"/>
                <a:cs typeface="Arial"/>
              </a:rPr>
              <a:t>rule.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6350">
              <a:lnSpc>
                <a:spcPct val="100800"/>
              </a:lnSpc>
              <a:spcBef>
                <a:spcPts val="5"/>
              </a:spcBef>
            </a:pPr>
            <a:r>
              <a:rPr dirty="0" sz="1200" spc="-35">
                <a:latin typeface="Arial"/>
                <a:cs typeface="Arial"/>
              </a:rPr>
              <a:t>In </a:t>
            </a:r>
            <a:r>
              <a:rPr dirty="0" sz="1200" spc="-50">
                <a:latin typeface="Arial"/>
                <a:cs typeface="Arial"/>
              </a:rPr>
              <a:t>order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40">
                <a:latin typeface="Arial"/>
                <a:cs typeface="Arial"/>
              </a:rPr>
              <a:t>master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55">
                <a:latin typeface="Arial"/>
                <a:cs typeface="Arial"/>
              </a:rPr>
              <a:t>techniques </a:t>
            </a:r>
            <a:r>
              <a:rPr dirty="0" sz="1200" spc="-65">
                <a:latin typeface="Arial"/>
                <a:cs typeface="Arial"/>
              </a:rPr>
              <a:t>explained </a:t>
            </a:r>
            <a:r>
              <a:rPr dirty="0" sz="1200" spc="-75">
                <a:latin typeface="Arial"/>
                <a:cs typeface="Arial"/>
              </a:rPr>
              <a:t>here </a:t>
            </a:r>
            <a:r>
              <a:rPr dirty="0" sz="1200" spc="55">
                <a:latin typeface="Arial"/>
                <a:cs typeface="Arial"/>
              </a:rPr>
              <a:t>it </a:t>
            </a:r>
            <a:r>
              <a:rPr dirty="0" sz="1200" spc="-65">
                <a:latin typeface="Arial"/>
                <a:cs typeface="Arial"/>
              </a:rPr>
              <a:t>is </a:t>
            </a:r>
            <a:r>
              <a:rPr dirty="0" sz="1200" spc="-5">
                <a:latin typeface="Arial"/>
                <a:cs typeface="Arial"/>
              </a:rPr>
              <a:t>vital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-65">
                <a:latin typeface="Arial"/>
                <a:cs typeface="Arial"/>
              </a:rPr>
              <a:t>you </a:t>
            </a:r>
            <a:r>
              <a:rPr dirty="0" sz="1200" spc="-50">
                <a:latin typeface="Arial"/>
                <a:cs typeface="Arial"/>
              </a:rPr>
              <a:t>undertake </a:t>
            </a:r>
            <a:r>
              <a:rPr dirty="0" sz="1200" spc="-35">
                <a:latin typeface="Arial"/>
                <a:cs typeface="Arial"/>
              </a:rPr>
              <a:t>plenty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35">
                <a:latin typeface="Arial"/>
                <a:cs typeface="Arial"/>
              </a:rPr>
              <a:t>practice  </a:t>
            </a:r>
            <a:r>
              <a:rPr dirty="0" sz="1200" spc="-80">
                <a:latin typeface="Arial"/>
                <a:cs typeface="Arial"/>
              </a:rPr>
              <a:t>exercises </a:t>
            </a:r>
            <a:r>
              <a:rPr dirty="0" sz="1200" spc="-85">
                <a:latin typeface="Arial"/>
                <a:cs typeface="Arial"/>
              </a:rPr>
              <a:t>so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-30">
                <a:latin typeface="Arial"/>
                <a:cs typeface="Arial"/>
              </a:rPr>
              <a:t>they </a:t>
            </a:r>
            <a:r>
              <a:rPr dirty="0" sz="1200" spc="-70">
                <a:latin typeface="Arial"/>
                <a:cs typeface="Arial"/>
              </a:rPr>
              <a:t>become </a:t>
            </a:r>
            <a:r>
              <a:rPr dirty="0" sz="1200" spc="-75">
                <a:latin typeface="Arial"/>
                <a:cs typeface="Arial"/>
              </a:rPr>
              <a:t>second </a:t>
            </a:r>
            <a:r>
              <a:rPr dirty="0" sz="1200" spc="-30">
                <a:latin typeface="Arial"/>
                <a:cs typeface="Arial"/>
              </a:rPr>
              <a:t>nature.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10">
                <a:latin typeface="Arial"/>
                <a:cs typeface="Arial"/>
              </a:rPr>
              <a:t>After </a:t>
            </a:r>
            <a:r>
              <a:rPr dirty="0" sz="1200" spc="-55">
                <a:latin typeface="Arial"/>
                <a:cs typeface="Arial"/>
              </a:rPr>
              <a:t>reading </a:t>
            </a:r>
            <a:r>
              <a:rPr dirty="0" sz="1200" spc="-20">
                <a:latin typeface="Arial"/>
                <a:cs typeface="Arial"/>
              </a:rPr>
              <a:t>this </a:t>
            </a:r>
            <a:r>
              <a:rPr dirty="0" sz="1200" spc="15">
                <a:latin typeface="Arial"/>
                <a:cs typeface="Arial"/>
              </a:rPr>
              <a:t>text, </a:t>
            </a:r>
            <a:r>
              <a:rPr dirty="0" sz="1200">
                <a:latin typeface="Arial"/>
                <a:cs typeface="Arial"/>
              </a:rPr>
              <a:t>and/or </a:t>
            </a:r>
            <a:r>
              <a:rPr dirty="0" sz="1200" spc="-50">
                <a:latin typeface="Arial"/>
                <a:cs typeface="Arial"/>
              </a:rPr>
              <a:t>viewing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55">
                <a:latin typeface="Arial"/>
                <a:cs typeface="Arial"/>
              </a:rPr>
              <a:t>video </a:t>
            </a:r>
            <a:r>
              <a:rPr dirty="0" sz="1200">
                <a:latin typeface="Arial"/>
                <a:cs typeface="Arial"/>
              </a:rPr>
              <a:t>tutorial </a:t>
            </a:r>
            <a:r>
              <a:rPr dirty="0" sz="1200" spc="-50">
                <a:latin typeface="Arial"/>
                <a:cs typeface="Arial"/>
              </a:rPr>
              <a:t>on </a:t>
            </a:r>
            <a:r>
              <a:rPr dirty="0" sz="1200" spc="-20">
                <a:latin typeface="Arial"/>
                <a:cs typeface="Arial"/>
              </a:rPr>
              <a:t>this </a:t>
            </a:r>
            <a:r>
              <a:rPr dirty="0" sz="1200" spc="-5">
                <a:latin typeface="Arial"/>
                <a:cs typeface="Arial"/>
              </a:rPr>
              <a:t>topic, </a:t>
            </a:r>
            <a:r>
              <a:rPr dirty="0" sz="1200" spc="-65">
                <a:latin typeface="Arial"/>
                <a:cs typeface="Arial"/>
              </a:rPr>
              <a:t>you </a:t>
            </a:r>
            <a:r>
              <a:rPr dirty="0" sz="1200" spc="-60">
                <a:latin typeface="Arial"/>
                <a:cs typeface="Arial"/>
              </a:rPr>
              <a:t>should </a:t>
            </a:r>
            <a:r>
              <a:rPr dirty="0" sz="1200" spc="-85">
                <a:latin typeface="Arial"/>
                <a:cs typeface="Arial"/>
              </a:rPr>
              <a:t>be </a:t>
            </a:r>
            <a:r>
              <a:rPr dirty="0" sz="1200" spc="-65">
                <a:latin typeface="Arial"/>
                <a:cs typeface="Arial"/>
              </a:rPr>
              <a:t>able</a:t>
            </a:r>
            <a:r>
              <a:rPr dirty="0" sz="1200" spc="-210">
                <a:latin typeface="Arial"/>
                <a:cs typeface="Arial"/>
              </a:rPr>
              <a:t> </a:t>
            </a:r>
            <a:r>
              <a:rPr dirty="0" sz="1200" spc="30">
                <a:latin typeface="Arial"/>
                <a:cs typeface="Arial"/>
              </a:rPr>
              <a:t>to: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950">
              <a:latin typeface="Times New Roman"/>
              <a:cs typeface="Times New Roman"/>
            </a:endParaRPr>
          </a:p>
          <a:p>
            <a:pPr marL="384175" indent="-150495">
              <a:lnSpc>
                <a:spcPct val="100000"/>
              </a:lnSpc>
              <a:buFont typeface="Noto Sans CJK JP Regular"/>
              <a:buChar char="•"/>
              <a:tabLst>
                <a:tab pos="384810" algn="l"/>
              </a:tabLst>
            </a:pPr>
            <a:r>
              <a:rPr dirty="0" sz="1200" spc="-20">
                <a:latin typeface="Arial"/>
                <a:cs typeface="Arial"/>
              </a:rPr>
              <a:t>state the </a:t>
            </a:r>
            <a:r>
              <a:rPr dirty="0" sz="1200" spc="-15">
                <a:latin typeface="Arial"/>
                <a:cs typeface="Arial"/>
              </a:rPr>
              <a:t>quotient</a:t>
            </a:r>
            <a:r>
              <a:rPr dirty="0" sz="1200" spc="240">
                <a:latin typeface="Arial"/>
                <a:cs typeface="Arial"/>
              </a:rPr>
              <a:t> </a:t>
            </a:r>
            <a:r>
              <a:rPr dirty="0" sz="1200" spc="-45">
                <a:latin typeface="Arial"/>
                <a:cs typeface="Arial"/>
              </a:rPr>
              <a:t>rule</a:t>
            </a:r>
            <a:endParaRPr sz="1200">
              <a:latin typeface="Arial"/>
              <a:cs typeface="Arial"/>
            </a:endParaRPr>
          </a:p>
          <a:p>
            <a:pPr marL="384175" indent="-150495">
              <a:lnSpc>
                <a:spcPct val="100000"/>
              </a:lnSpc>
              <a:spcBef>
                <a:spcPts val="1000"/>
              </a:spcBef>
              <a:buFont typeface="Noto Sans CJK JP Regular"/>
              <a:buChar char="•"/>
              <a:tabLst>
                <a:tab pos="384810" algn="l"/>
              </a:tabLst>
            </a:pPr>
            <a:r>
              <a:rPr dirty="0" sz="1200" spc="-20">
                <a:latin typeface="Arial"/>
                <a:cs typeface="Arial"/>
              </a:rPr>
              <a:t>differentiate </a:t>
            </a:r>
            <a:r>
              <a:rPr dirty="0" sz="1200" spc="-25">
                <a:latin typeface="Arial"/>
                <a:cs typeface="Arial"/>
              </a:rPr>
              <a:t>quotients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functions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09621" y="5551995"/>
            <a:ext cx="923925" cy="28829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700" spc="-5" b="1">
                <a:latin typeface="Trebuchet MS"/>
                <a:cs typeface="Trebuchet MS"/>
              </a:rPr>
              <a:t>Contents</a:t>
            </a:r>
            <a:endParaRPr sz="17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49301" y="5911519"/>
            <a:ext cx="127825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20040" algn="l"/>
              </a:tabLst>
            </a:pPr>
            <a:r>
              <a:rPr dirty="0" sz="1400" spc="-55" b="1">
                <a:latin typeface="Trebuchet MS"/>
                <a:cs typeface="Trebuchet MS"/>
              </a:rPr>
              <a:t>1.	</a:t>
            </a:r>
            <a:r>
              <a:rPr dirty="0" sz="1400" spc="5">
                <a:latin typeface="Arial"/>
                <a:cs typeface="Arial"/>
              </a:rPr>
              <a:t>Introduction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272274" y="5911519"/>
            <a:ext cx="1212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3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28261" y="6201079"/>
            <a:ext cx="12700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10" i="1">
                <a:latin typeface="Georgia"/>
                <a:cs typeface="Georgia"/>
              </a:rPr>
              <a:t>u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40811" y="6469278"/>
            <a:ext cx="102107" cy="76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132835" y="6449489"/>
            <a:ext cx="11176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75" i="1">
                <a:latin typeface="Georgia"/>
                <a:cs typeface="Georgia"/>
              </a:rPr>
              <a:t>v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9298" y="6324522"/>
            <a:ext cx="292417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  <a:tabLst>
                <a:tab pos="320040" algn="l"/>
                <a:tab pos="1882139" algn="l"/>
                <a:tab pos="2567940" algn="l"/>
              </a:tabLst>
            </a:pPr>
            <a:r>
              <a:rPr dirty="0" sz="1400" spc="-35" b="1">
                <a:latin typeface="Trebuchet MS"/>
                <a:cs typeface="Trebuchet MS"/>
              </a:rPr>
              <a:t>2</a:t>
            </a:r>
            <a:r>
              <a:rPr dirty="0" sz="1400" spc="-80" b="1">
                <a:latin typeface="Trebuchet MS"/>
                <a:cs typeface="Trebuchet MS"/>
              </a:rPr>
              <a:t>.</a:t>
            </a:r>
            <a:r>
              <a:rPr dirty="0" sz="1400" spc="-80" b="1">
                <a:latin typeface="Trebuchet MS"/>
                <a:cs typeface="Trebuchet MS"/>
              </a:rPr>
              <a:t>	</a:t>
            </a:r>
            <a:r>
              <a:rPr dirty="0" sz="1400" spc="180">
                <a:latin typeface="Arial"/>
                <a:cs typeface="Arial"/>
              </a:rPr>
              <a:t>T</a:t>
            </a:r>
            <a:r>
              <a:rPr dirty="0" sz="1400" spc="-40">
                <a:latin typeface="Arial"/>
                <a:cs typeface="Arial"/>
              </a:rPr>
              <a:t>h</a:t>
            </a:r>
            <a:r>
              <a:rPr dirty="0" sz="1400" spc="-110">
                <a:latin typeface="Arial"/>
                <a:cs typeface="Arial"/>
              </a:rPr>
              <a:t>e</a:t>
            </a:r>
            <a:r>
              <a:rPr dirty="0" sz="1400" spc="80">
                <a:latin typeface="Arial"/>
                <a:cs typeface="Arial"/>
              </a:rPr>
              <a:t> </a:t>
            </a:r>
            <a:r>
              <a:rPr dirty="0" sz="1400" spc="-40">
                <a:latin typeface="Arial"/>
                <a:cs typeface="Arial"/>
              </a:rPr>
              <a:t>qu</a:t>
            </a:r>
            <a:r>
              <a:rPr dirty="0" sz="1400" spc="-30">
                <a:latin typeface="Arial"/>
                <a:cs typeface="Arial"/>
              </a:rPr>
              <a:t>o</a:t>
            </a:r>
            <a:r>
              <a:rPr dirty="0" sz="1400" spc="145">
                <a:latin typeface="Arial"/>
                <a:cs typeface="Arial"/>
              </a:rPr>
              <a:t>t</a:t>
            </a:r>
            <a:r>
              <a:rPr dirty="0" sz="1400" spc="10">
                <a:latin typeface="Arial"/>
                <a:cs typeface="Arial"/>
              </a:rPr>
              <a:t>i</a:t>
            </a:r>
            <a:r>
              <a:rPr dirty="0" sz="1400" spc="-110">
                <a:latin typeface="Arial"/>
                <a:cs typeface="Arial"/>
              </a:rPr>
              <a:t>e</a:t>
            </a:r>
            <a:r>
              <a:rPr dirty="0" sz="1400" spc="-40">
                <a:latin typeface="Arial"/>
                <a:cs typeface="Arial"/>
              </a:rPr>
              <a:t>n</a:t>
            </a:r>
            <a:r>
              <a:rPr dirty="0" sz="1400" spc="150">
                <a:latin typeface="Arial"/>
                <a:cs typeface="Arial"/>
              </a:rPr>
              <a:t>t</a:t>
            </a:r>
            <a:r>
              <a:rPr dirty="0" sz="1400" spc="75">
                <a:latin typeface="Arial"/>
                <a:cs typeface="Arial"/>
              </a:rPr>
              <a:t> </a:t>
            </a:r>
            <a:r>
              <a:rPr dirty="0" sz="1400" spc="25">
                <a:latin typeface="Arial"/>
                <a:cs typeface="Arial"/>
              </a:rPr>
              <a:t>r</a:t>
            </a:r>
            <a:r>
              <a:rPr dirty="0" sz="1400" spc="-40">
                <a:latin typeface="Arial"/>
                <a:cs typeface="Arial"/>
              </a:rPr>
              <a:t>u</a:t>
            </a:r>
            <a:r>
              <a:rPr dirty="0" sz="1400" spc="10">
                <a:latin typeface="Arial"/>
                <a:cs typeface="Arial"/>
              </a:rPr>
              <a:t>l</a:t>
            </a:r>
            <a:r>
              <a:rPr dirty="0" sz="1400" spc="-110">
                <a:latin typeface="Arial"/>
                <a:cs typeface="Arial"/>
              </a:rPr>
              <a:t>e</a:t>
            </a:r>
            <a:r>
              <a:rPr dirty="0" sz="1400" spc="25">
                <a:latin typeface="Arial"/>
                <a:cs typeface="Arial"/>
              </a:rPr>
              <a:t>: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10">
                <a:latin typeface="Arial"/>
                <a:cs typeface="Arial"/>
              </a:rPr>
              <a:t>i</a:t>
            </a:r>
            <a:r>
              <a:rPr dirty="0" sz="1400" spc="70">
                <a:latin typeface="Arial"/>
                <a:cs typeface="Arial"/>
              </a:rPr>
              <a:t>f</a:t>
            </a:r>
            <a:r>
              <a:rPr dirty="0" sz="1400" spc="85">
                <a:latin typeface="Arial"/>
                <a:cs typeface="Arial"/>
              </a:rPr>
              <a:t> </a:t>
            </a:r>
            <a:r>
              <a:rPr dirty="0" sz="1400" spc="-100" i="1">
                <a:latin typeface="Georgia"/>
                <a:cs typeface="Georgia"/>
              </a:rPr>
              <a:t>y</a:t>
            </a:r>
            <a:r>
              <a:rPr dirty="0" sz="1400" spc="114" i="1">
                <a:latin typeface="Georgia"/>
                <a:cs typeface="Georgia"/>
              </a:rPr>
              <a:t> </a:t>
            </a:r>
            <a:r>
              <a:rPr dirty="0" sz="1400" spc="275">
                <a:latin typeface="Arial"/>
                <a:cs typeface="Arial"/>
              </a:rPr>
              <a:t>=</a:t>
            </a:r>
            <a:r>
              <a:rPr dirty="0" sz="1400">
                <a:latin typeface="Arial"/>
                <a:cs typeface="Arial"/>
              </a:rPr>
              <a:t>	</a:t>
            </a:r>
            <a:r>
              <a:rPr dirty="0" sz="1400" spc="145">
                <a:latin typeface="Arial"/>
                <a:cs typeface="Arial"/>
              </a:rPr>
              <a:t>t</a:t>
            </a:r>
            <a:r>
              <a:rPr dirty="0" sz="1400" spc="-40">
                <a:latin typeface="Arial"/>
                <a:cs typeface="Arial"/>
              </a:rPr>
              <a:t>h</a:t>
            </a:r>
            <a:r>
              <a:rPr dirty="0" sz="1400" spc="-110">
                <a:latin typeface="Arial"/>
                <a:cs typeface="Arial"/>
              </a:rPr>
              <a:t>e</a:t>
            </a:r>
            <a:r>
              <a:rPr dirty="0" sz="1400" spc="-40">
                <a:latin typeface="Arial"/>
                <a:cs typeface="Arial"/>
              </a:rPr>
              <a:t>n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736695" y="6469278"/>
            <a:ext cx="201167" cy="762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724147" y="6171297"/>
            <a:ext cx="226060" cy="522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 marR="5080" indent="2540">
              <a:lnSpc>
                <a:spcPct val="116399"/>
              </a:lnSpc>
              <a:spcBef>
                <a:spcPts val="90"/>
              </a:spcBef>
            </a:pPr>
            <a:r>
              <a:rPr dirty="0" sz="1400" spc="-5">
                <a:latin typeface="Arial"/>
                <a:cs typeface="Arial"/>
              </a:rPr>
              <a:t>d</a:t>
            </a:r>
            <a:r>
              <a:rPr dirty="0" sz="1400" spc="-75" i="1">
                <a:latin typeface="Georgia"/>
                <a:cs typeface="Georgia"/>
              </a:rPr>
              <a:t>y </a:t>
            </a:r>
            <a:r>
              <a:rPr dirty="0" sz="1400" spc="-45" i="1">
                <a:latin typeface="Georgia"/>
                <a:cs typeface="Georgia"/>
              </a:rPr>
              <a:t> </a:t>
            </a:r>
            <a:r>
              <a:rPr dirty="0" sz="1400" spc="-5">
                <a:latin typeface="Arial"/>
                <a:cs typeface="Arial"/>
              </a:rPr>
              <a:t>d</a:t>
            </a:r>
            <a:r>
              <a:rPr dirty="0" sz="1400" spc="95" i="1">
                <a:latin typeface="Georgia"/>
                <a:cs typeface="Georgia"/>
              </a:rPr>
              <a:t>x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989325" y="6324518"/>
            <a:ext cx="16446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275">
                <a:latin typeface="Arial"/>
                <a:cs typeface="Arial"/>
              </a:rPr>
              <a:t>=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314291" y="6335166"/>
            <a:ext cx="143256" cy="76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303268" y="6174449"/>
            <a:ext cx="65722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2445" algn="l"/>
              </a:tabLst>
            </a:pPr>
            <a:r>
              <a:rPr dirty="0" sz="1000" spc="-10">
                <a:latin typeface="Trebuchet MS"/>
                <a:cs typeface="Trebuchet MS"/>
              </a:rPr>
              <a:t>d</a:t>
            </a:r>
            <a:r>
              <a:rPr dirty="0" sz="1000" spc="-10" i="1">
                <a:latin typeface="Georgia"/>
                <a:cs typeface="Georgia"/>
              </a:rPr>
              <a:t>u</a:t>
            </a:r>
            <a:r>
              <a:rPr dirty="0" sz="1000" i="1">
                <a:latin typeface="Georgia"/>
                <a:cs typeface="Georgia"/>
              </a:rPr>
              <a:t>	</a:t>
            </a:r>
            <a:r>
              <a:rPr dirty="0" sz="1000" spc="-10">
                <a:latin typeface="Trebuchet MS"/>
                <a:cs typeface="Trebuchet MS"/>
              </a:rPr>
              <a:t>d</a:t>
            </a:r>
            <a:r>
              <a:rPr dirty="0" sz="1000" spc="-55" i="1">
                <a:latin typeface="Georgia"/>
                <a:cs typeface="Georgia"/>
              </a:rPr>
              <a:t>v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812639" y="6335166"/>
            <a:ext cx="143256" cy="762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4195065" y="6252893"/>
            <a:ext cx="77343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baseline="19841" sz="2100" spc="-112" i="1">
                <a:latin typeface="Georgia"/>
                <a:cs typeface="Georgia"/>
              </a:rPr>
              <a:t>v </a:t>
            </a:r>
            <a:r>
              <a:rPr dirty="0" sz="1000" spc="30">
                <a:latin typeface="Trebuchet MS"/>
                <a:cs typeface="Trebuchet MS"/>
              </a:rPr>
              <a:t>d</a:t>
            </a:r>
            <a:r>
              <a:rPr dirty="0" sz="1000" spc="30" i="1">
                <a:latin typeface="Georgia"/>
                <a:cs typeface="Georgia"/>
              </a:rPr>
              <a:t>x </a:t>
            </a:r>
            <a:r>
              <a:rPr dirty="0" baseline="19841" sz="2100" spc="442">
                <a:latin typeface="Arial"/>
                <a:cs typeface="Arial"/>
              </a:rPr>
              <a:t>−</a:t>
            </a:r>
            <a:r>
              <a:rPr dirty="0" baseline="19841" sz="2100" spc="-450">
                <a:latin typeface="Arial"/>
                <a:cs typeface="Arial"/>
              </a:rPr>
              <a:t> </a:t>
            </a:r>
            <a:r>
              <a:rPr dirty="0" baseline="19841" sz="2100" spc="-15" i="1">
                <a:latin typeface="Georgia"/>
                <a:cs typeface="Georgia"/>
              </a:rPr>
              <a:t>u </a:t>
            </a:r>
            <a:r>
              <a:rPr dirty="0" sz="1000" spc="30">
                <a:latin typeface="Trebuchet MS"/>
                <a:cs typeface="Trebuchet MS"/>
              </a:rPr>
              <a:t>d</a:t>
            </a:r>
            <a:r>
              <a:rPr dirty="0" sz="1000" spc="30" i="1">
                <a:latin typeface="Georgia"/>
                <a:cs typeface="Georgia"/>
              </a:rPr>
              <a:t>x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207611" y="6469278"/>
            <a:ext cx="763524" cy="762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95291" y="6449489"/>
            <a:ext cx="111760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75" i="1">
                <a:latin typeface="Georgia"/>
                <a:cs typeface="Georgia"/>
              </a:rPr>
              <a:t>v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88254" y="6451820"/>
            <a:ext cx="8890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30">
                <a:latin typeface="Trebuchet MS"/>
                <a:cs typeface="Trebuchet MS"/>
              </a:rPr>
              <a:t>2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272274" y="6324518"/>
            <a:ext cx="121285" cy="2444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400" spc="-3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089904" y="9844628"/>
            <a:ext cx="767080" cy="2683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73100" y="9983169"/>
            <a:ext cx="1501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60"/>
              </a:lnSpc>
            </a:pPr>
            <a:r>
              <a:rPr dirty="0" sz="1200" spc="-30">
                <a:solidFill>
                  <a:srgbClr val="231F20"/>
                </a:solidFill>
                <a:latin typeface="Arial"/>
                <a:cs typeface="Arial"/>
                <a:hlinkClick r:id="rId8"/>
              </a:rPr>
              <a:t>www.mathcentre.ac.uk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1</a:t>
            </a:fld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1350" y="1593911"/>
            <a:ext cx="26035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5" i="1">
                <a:latin typeface="Georgia"/>
                <a:cs typeface="Georgia"/>
              </a:rPr>
              <a:t>y</a:t>
            </a:r>
            <a:r>
              <a:rPr dirty="0" sz="1200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3098" y="740413"/>
            <a:ext cx="6195060" cy="959485"/>
          </a:xfrm>
          <a:prstGeom prst="rect">
            <a:avLst/>
          </a:prstGeom>
        </p:spPr>
        <p:txBody>
          <a:bodyPr wrap="square" lIns="0" tIns="12001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44"/>
              </a:spcBef>
            </a:pPr>
            <a:r>
              <a:rPr dirty="0" sz="1800" spc="-5" b="1">
                <a:latin typeface="Times New Roman"/>
                <a:cs typeface="Times New Roman"/>
              </a:rPr>
              <a:t>1.</a:t>
            </a:r>
            <a:r>
              <a:rPr dirty="0" sz="1800" spc="185" b="1">
                <a:latin typeface="Times New Roman"/>
                <a:cs typeface="Times New Roman"/>
              </a:rPr>
              <a:t> </a:t>
            </a:r>
            <a:r>
              <a:rPr dirty="0" sz="1800" spc="40" b="1">
                <a:latin typeface="Times New Roman"/>
                <a:cs typeface="Times New Roman"/>
              </a:rPr>
              <a:t>Introduction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565"/>
              </a:spcBef>
            </a:pPr>
            <a:r>
              <a:rPr dirty="0" sz="1200" spc="-40">
                <a:latin typeface="Arial"/>
                <a:cs typeface="Arial"/>
              </a:rPr>
              <a:t>Functions </a:t>
            </a:r>
            <a:r>
              <a:rPr dirty="0" sz="1200" spc="-10">
                <a:latin typeface="Arial"/>
                <a:cs typeface="Arial"/>
              </a:rPr>
              <a:t>often </a:t>
            </a:r>
            <a:r>
              <a:rPr dirty="0" sz="1200" spc="-60">
                <a:latin typeface="Arial"/>
                <a:cs typeface="Arial"/>
              </a:rPr>
              <a:t>come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-30" b="1">
                <a:latin typeface="Trebuchet MS"/>
                <a:cs typeface="Trebuchet MS"/>
              </a:rPr>
              <a:t>quotients</a:t>
            </a:r>
            <a:r>
              <a:rPr dirty="0" sz="1200" spc="-30">
                <a:latin typeface="Arial"/>
                <a:cs typeface="Arial"/>
              </a:rPr>
              <a:t>, </a:t>
            </a:r>
            <a:r>
              <a:rPr dirty="0" sz="1200" spc="-75">
                <a:latin typeface="Arial"/>
                <a:cs typeface="Arial"/>
              </a:rPr>
              <a:t>by </a:t>
            </a:r>
            <a:r>
              <a:rPr dirty="0" sz="1200" spc="-45">
                <a:latin typeface="Arial"/>
                <a:cs typeface="Arial"/>
              </a:rPr>
              <a:t>which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75">
                <a:latin typeface="Arial"/>
                <a:cs typeface="Arial"/>
              </a:rPr>
              <a:t>mean one </a:t>
            </a:r>
            <a:r>
              <a:rPr dirty="0" sz="1200" spc="-15">
                <a:latin typeface="Arial"/>
                <a:cs typeface="Arial"/>
              </a:rPr>
              <a:t>function </a:t>
            </a:r>
            <a:r>
              <a:rPr dirty="0" sz="1200" spc="-50">
                <a:latin typeface="Arial"/>
                <a:cs typeface="Arial"/>
              </a:rPr>
              <a:t>divided </a:t>
            </a:r>
            <a:r>
              <a:rPr dirty="0" sz="1200" spc="-75">
                <a:latin typeface="Arial"/>
                <a:cs typeface="Arial"/>
              </a:rPr>
              <a:t>by </a:t>
            </a:r>
            <a:r>
              <a:rPr dirty="0" sz="1200" spc="-35">
                <a:latin typeface="Arial"/>
                <a:cs typeface="Arial"/>
              </a:rPr>
              <a:t>another </a:t>
            </a:r>
            <a:r>
              <a:rPr dirty="0" sz="1200" spc="-15">
                <a:latin typeface="Arial"/>
                <a:cs typeface="Arial"/>
              </a:rPr>
              <a:t>function.  </a:t>
            </a:r>
            <a:r>
              <a:rPr dirty="0" sz="1200" spc="-45">
                <a:latin typeface="Arial"/>
                <a:cs typeface="Arial"/>
              </a:rPr>
              <a:t>For</a:t>
            </a:r>
            <a:r>
              <a:rPr dirty="0" sz="1200" spc="60">
                <a:latin typeface="Arial"/>
                <a:cs typeface="Arial"/>
              </a:rPr>
              <a:t> </a:t>
            </a:r>
            <a:r>
              <a:rPr dirty="0" sz="1200" spc="-60">
                <a:latin typeface="Arial"/>
                <a:cs typeface="Arial"/>
              </a:rPr>
              <a:t>example,</a:t>
            </a:r>
            <a:endParaRPr sz="1200">
              <a:latin typeface="Arial"/>
              <a:cs typeface="Arial"/>
            </a:endParaRPr>
          </a:p>
          <a:p>
            <a:pPr algn="ctr" marL="280670">
              <a:lnSpc>
                <a:spcPts val="900"/>
              </a:lnSpc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756507" y="1717446"/>
            <a:ext cx="309372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826255" y="1654874"/>
            <a:ext cx="16319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6203" sz="1800" spc="82" i="1">
                <a:latin typeface="Georgia"/>
                <a:cs typeface="Georgia"/>
              </a:rPr>
              <a:t>x</a:t>
            </a:r>
            <a:r>
              <a:rPr dirty="0" sz="800" spc="-2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081631" y="2096922"/>
            <a:ext cx="85343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1973385"/>
            <a:ext cx="420941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5">
                <a:latin typeface="Arial"/>
                <a:cs typeface="Arial"/>
              </a:rPr>
              <a:t>We </a:t>
            </a:r>
            <a:r>
              <a:rPr dirty="0" sz="1200" spc="-10">
                <a:latin typeface="Arial"/>
                <a:cs typeface="Arial"/>
              </a:rPr>
              <a:t>write </a:t>
            </a:r>
            <a:r>
              <a:rPr dirty="0" sz="1200" spc="-20">
                <a:latin typeface="Arial"/>
                <a:cs typeface="Arial"/>
              </a:rPr>
              <a:t>this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-105" i="1">
                <a:latin typeface="Georgia"/>
                <a:cs typeface="Georgia"/>
              </a:rPr>
              <a:t>y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baseline="37037" sz="1800" spc="-37" i="1">
                <a:latin typeface="Georgia"/>
                <a:cs typeface="Georgia"/>
              </a:rPr>
              <a:t>u </a:t>
            </a:r>
            <a:r>
              <a:rPr dirty="0" sz="1200" spc="-65">
                <a:latin typeface="Arial"/>
                <a:cs typeface="Arial"/>
              </a:rPr>
              <a:t>where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20">
                <a:latin typeface="Arial"/>
                <a:cs typeface="Arial"/>
              </a:rPr>
              <a:t>identify </a:t>
            </a: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-105">
                <a:latin typeface="Arial"/>
                <a:cs typeface="Arial"/>
              </a:rPr>
              <a:t>as cos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-105">
                <a:latin typeface="Arial"/>
                <a:cs typeface="Arial"/>
              </a:rPr>
              <a:t>as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baseline="31250" sz="1200" spc="52">
                <a:latin typeface="Georgia"/>
                <a:cs typeface="Georgia"/>
              </a:rPr>
              <a:t>2</a:t>
            </a:r>
            <a:r>
              <a:rPr dirty="0" sz="1200" spc="3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097" y="2054999"/>
            <a:ext cx="6196330" cy="617220"/>
          </a:xfrm>
          <a:prstGeom prst="rect">
            <a:avLst/>
          </a:prstGeom>
        </p:spPr>
        <p:txBody>
          <a:bodyPr wrap="square" lIns="0" tIns="33655" rIns="0" bIns="0" rtlCol="0" vert="horz">
            <a:spAutoFit/>
          </a:bodyPr>
          <a:lstStyle/>
          <a:p>
            <a:pPr marL="1411605">
              <a:lnSpc>
                <a:spcPct val="100000"/>
              </a:lnSpc>
              <a:spcBef>
                <a:spcPts val="265"/>
              </a:spcBef>
            </a:pPr>
            <a:r>
              <a:rPr dirty="0" sz="1200" spc="-85" i="1">
                <a:latin typeface="Georgia"/>
                <a:cs typeface="Georgia"/>
              </a:rPr>
              <a:t>v</a:t>
            </a:r>
            <a:endParaRPr sz="1200">
              <a:latin typeface="Georgia"/>
              <a:cs typeface="Georgia"/>
            </a:endParaRPr>
          </a:p>
          <a:p>
            <a:pPr marL="12700" marR="5080">
              <a:lnSpc>
                <a:spcPct val="100000"/>
              </a:lnSpc>
              <a:spcBef>
                <a:spcPts val="170"/>
              </a:spcBef>
            </a:pPr>
            <a:r>
              <a:rPr dirty="0" sz="1200" spc="-35">
                <a:latin typeface="Arial"/>
                <a:cs typeface="Arial"/>
              </a:rPr>
              <a:t>There </a:t>
            </a:r>
            <a:r>
              <a:rPr dirty="0" sz="1200" spc="-65">
                <a:latin typeface="Arial"/>
                <a:cs typeface="Arial"/>
              </a:rPr>
              <a:t>is </a:t>
            </a:r>
            <a:r>
              <a:rPr dirty="0" sz="1200" spc="-80">
                <a:latin typeface="Arial"/>
                <a:cs typeface="Arial"/>
              </a:rPr>
              <a:t>a </a:t>
            </a:r>
            <a:r>
              <a:rPr dirty="0" sz="1200" spc="-30">
                <a:latin typeface="Arial"/>
                <a:cs typeface="Arial"/>
              </a:rPr>
              <a:t>formula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65">
                <a:latin typeface="Arial"/>
                <a:cs typeface="Arial"/>
              </a:rPr>
              <a:t>can </a:t>
            </a:r>
            <a:r>
              <a:rPr dirty="0" sz="1200" spc="-100">
                <a:latin typeface="Arial"/>
                <a:cs typeface="Arial"/>
              </a:rPr>
              <a:t>use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20">
                <a:latin typeface="Arial"/>
                <a:cs typeface="Arial"/>
              </a:rPr>
              <a:t>differentiate </a:t>
            </a:r>
            <a:r>
              <a:rPr dirty="0" sz="1200" spc="-80">
                <a:latin typeface="Arial"/>
                <a:cs typeface="Arial"/>
              </a:rPr>
              <a:t>a </a:t>
            </a:r>
            <a:r>
              <a:rPr dirty="0" sz="1200" spc="-15">
                <a:latin typeface="Arial"/>
                <a:cs typeface="Arial"/>
              </a:rPr>
              <a:t>quotient </a:t>
            </a:r>
            <a:r>
              <a:rPr dirty="0" sz="1200" spc="15">
                <a:latin typeface="Arial"/>
                <a:cs typeface="Arial"/>
              </a:rPr>
              <a:t>- </a:t>
            </a:r>
            <a:r>
              <a:rPr dirty="0" sz="1200" spc="55">
                <a:latin typeface="Arial"/>
                <a:cs typeface="Arial"/>
              </a:rPr>
              <a:t>it </a:t>
            </a:r>
            <a:r>
              <a:rPr dirty="0" sz="1200" spc="-65">
                <a:latin typeface="Arial"/>
                <a:cs typeface="Arial"/>
              </a:rPr>
              <a:t>is </a:t>
            </a:r>
            <a:r>
              <a:rPr dirty="0" sz="1200" spc="-55">
                <a:latin typeface="Arial"/>
                <a:cs typeface="Arial"/>
              </a:rPr>
              <a:t>called </a:t>
            </a:r>
            <a:r>
              <a:rPr dirty="0" sz="1200" spc="-40" b="1">
                <a:latin typeface="Trebuchet MS"/>
                <a:cs typeface="Trebuchet MS"/>
              </a:rPr>
              <a:t>the </a:t>
            </a:r>
            <a:r>
              <a:rPr dirty="0" sz="1200" spc="-35" b="1">
                <a:latin typeface="Trebuchet MS"/>
                <a:cs typeface="Trebuchet MS"/>
              </a:rPr>
              <a:t>quotient </a:t>
            </a:r>
            <a:r>
              <a:rPr dirty="0" sz="1200" spc="-50" b="1">
                <a:latin typeface="Trebuchet MS"/>
                <a:cs typeface="Trebuchet MS"/>
              </a:rPr>
              <a:t>rule</a:t>
            </a:r>
            <a:r>
              <a:rPr dirty="0" sz="1200" spc="-50">
                <a:latin typeface="Arial"/>
                <a:cs typeface="Arial"/>
              </a:rPr>
              <a:t>. </a:t>
            </a:r>
            <a:r>
              <a:rPr dirty="0" sz="1200" spc="-35">
                <a:latin typeface="Arial"/>
                <a:cs typeface="Arial"/>
              </a:rPr>
              <a:t>In </a:t>
            </a:r>
            <a:r>
              <a:rPr dirty="0" sz="1200" spc="-20">
                <a:latin typeface="Arial"/>
                <a:cs typeface="Arial"/>
              </a:rPr>
              <a:t>this  </a:t>
            </a:r>
            <a:r>
              <a:rPr dirty="0" sz="1200" spc="-5">
                <a:latin typeface="Arial"/>
                <a:cs typeface="Arial"/>
              </a:rPr>
              <a:t>unit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15">
                <a:latin typeface="Arial"/>
                <a:cs typeface="Arial"/>
              </a:rPr>
              <a:t>will </a:t>
            </a:r>
            <a:r>
              <a:rPr dirty="0" sz="1200" spc="-20">
                <a:latin typeface="Arial"/>
                <a:cs typeface="Arial"/>
              </a:rPr>
              <a:t>state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100">
                <a:latin typeface="Arial"/>
                <a:cs typeface="Arial"/>
              </a:rPr>
              <a:t>use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15">
                <a:latin typeface="Arial"/>
                <a:cs typeface="Arial"/>
              </a:rPr>
              <a:t>quotient</a:t>
            </a:r>
            <a:r>
              <a:rPr dirty="0" sz="1200" spc="135">
                <a:latin typeface="Arial"/>
                <a:cs typeface="Arial"/>
              </a:rPr>
              <a:t> </a:t>
            </a:r>
            <a:r>
              <a:rPr dirty="0" sz="1200" spc="-35">
                <a:latin typeface="Arial"/>
                <a:cs typeface="Arial"/>
              </a:rPr>
              <a:t>rule.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3100" y="3253829"/>
            <a:ext cx="2099310" cy="6356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dirty="0" sz="1800" spc="-5" b="1">
                <a:latin typeface="Times New Roman"/>
                <a:cs typeface="Times New Roman"/>
              </a:rPr>
              <a:t>2. </a:t>
            </a:r>
            <a:r>
              <a:rPr dirty="0" sz="1800" spc="60" b="1">
                <a:latin typeface="Times New Roman"/>
                <a:cs typeface="Times New Roman"/>
              </a:rPr>
              <a:t>The </a:t>
            </a:r>
            <a:r>
              <a:rPr dirty="0" sz="1800" spc="65" b="1">
                <a:latin typeface="Times New Roman"/>
                <a:cs typeface="Times New Roman"/>
              </a:rPr>
              <a:t>quotient</a:t>
            </a:r>
            <a:r>
              <a:rPr dirty="0" sz="1800" spc="85" b="1">
                <a:latin typeface="Times New Roman"/>
                <a:cs typeface="Times New Roman"/>
              </a:rPr>
              <a:t> </a:t>
            </a:r>
            <a:r>
              <a:rPr dirty="0" sz="1800" spc="40" b="1">
                <a:latin typeface="Times New Roman"/>
                <a:cs typeface="Times New Roman"/>
              </a:rPr>
              <a:t>rule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200" spc="-15">
                <a:latin typeface="Arial"/>
                <a:cs typeface="Arial"/>
              </a:rPr>
              <a:t>The </a:t>
            </a:r>
            <a:r>
              <a:rPr dirty="0" sz="1200" spc="-45">
                <a:latin typeface="Arial"/>
                <a:cs typeface="Arial"/>
              </a:rPr>
              <a:t>rule</a:t>
            </a:r>
            <a:r>
              <a:rPr dirty="0" sz="1200" spc="150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states: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85647" y="4358538"/>
            <a:ext cx="6278880" cy="153771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128772" y="4609401"/>
            <a:ext cx="371703" cy="38296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06496" y="4688255"/>
            <a:ext cx="265823" cy="21062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704335" y="4695854"/>
            <a:ext cx="829944" cy="23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20" b="1">
                <a:latin typeface="Arial"/>
                <a:cs typeface="Arial"/>
              </a:rPr>
              <a:t>Key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Point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523591" y="5233314"/>
            <a:ext cx="85343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2514092" y="5214934"/>
            <a:ext cx="977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85" i="1">
                <a:latin typeface="Georgia"/>
                <a:cs typeface="Georgia"/>
              </a:rPr>
              <a:t>v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53872" y="5109778"/>
            <a:ext cx="221678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5" b="1">
                <a:latin typeface="Trebuchet MS"/>
                <a:cs typeface="Trebuchet MS"/>
              </a:rPr>
              <a:t>The </a:t>
            </a:r>
            <a:r>
              <a:rPr dirty="0" sz="1200" spc="-35" b="1">
                <a:latin typeface="Trebuchet MS"/>
                <a:cs typeface="Trebuchet MS"/>
              </a:rPr>
              <a:t>quotient </a:t>
            </a:r>
            <a:r>
              <a:rPr dirty="0" sz="1200" spc="-65" b="1">
                <a:latin typeface="Trebuchet MS"/>
                <a:cs typeface="Trebuchet MS"/>
              </a:rPr>
              <a:t>rule: </a:t>
            </a:r>
            <a:r>
              <a:rPr dirty="0" sz="1200" spc="20">
                <a:latin typeface="Arial"/>
                <a:cs typeface="Arial"/>
              </a:rPr>
              <a:t>if </a:t>
            </a:r>
            <a:r>
              <a:rPr dirty="0" sz="1200" spc="-105" i="1">
                <a:latin typeface="Georgia"/>
                <a:cs typeface="Georgia"/>
              </a:rPr>
              <a:t>y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baseline="37037" sz="1800" spc="-37" i="1">
                <a:latin typeface="Georgia"/>
                <a:cs typeface="Georgia"/>
              </a:rPr>
              <a:t>u</a:t>
            </a:r>
            <a:r>
              <a:rPr dirty="0" baseline="37037" sz="1800" spc="307" i="1">
                <a:latin typeface="Georgia"/>
                <a:cs typeface="Georgia"/>
              </a:rPr>
              <a:t> </a:t>
            </a:r>
            <a:r>
              <a:rPr dirty="0" sz="1200" spc="-30">
                <a:latin typeface="Arial"/>
                <a:cs typeface="Arial"/>
              </a:rPr>
              <a:t>then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291332" y="5365812"/>
            <a:ext cx="1803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105" i="1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00831" y="5592978"/>
            <a:ext cx="167639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288284" y="5469440"/>
            <a:ext cx="365125" cy="311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6220">
              <a:lnSpc>
                <a:spcPts val="113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30"/>
              </a:lnSpc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791559" y="5480202"/>
            <a:ext cx="123444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3686047" y="5356663"/>
            <a:ext cx="5245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" algn="l"/>
              </a:tabLst>
            </a:pPr>
            <a:r>
              <a:rPr dirty="0" sz="1200" spc="-85" i="1">
                <a:latin typeface="Georgia"/>
                <a:cs typeface="Georgia"/>
              </a:rPr>
              <a:t>v	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25" i="1">
                <a:latin typeface="Georgia"/>
                <a:cs typeface="Georgia"/>
              </a:rPr>
              <a:t>u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79015" y="5347837"/>
            <a:ext cx="5613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245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30" i="1">
                <a:latin typeface="Georgia"/>
                <a:cs typeface="Georgia"/>
              </a:rPr>
              <a:t>u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-20" i="1">
                <a:latin typeface="Georgia"/>
                <a:cs typeface="Georgia"/>
              </a:rPr>
              <a:t>v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213707" y="5480202"/>
            <a:ext cx="120396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98595" y="5592978"/>
            <a:ext cx="650748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3780535" y="5460617"/>
            <a:ext cx="566420" cy="276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750"/>
              </a:lnSpc>
              <a:spcBef>
                <a:spcPts val="95"/>
              </a:spcBef>
              <a:tabLst>
                <a:tab pos="420370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algn="ctr" marR="78105">
              <a:lnSpc>
                <a:spcPts val="1230"/>
              </a:lnSpc>
            </a:pPr>
            <a:r>
              <a:rPr dirty="0" baseline="-16203" sz="1800" spc="-44" i="1">
                <a:latin typeface="Georgia"/>
                <a:cs typeface="Georgia"/>
              </a:rPr>
              <a:t>v</a:t>
            </a:r>
            <a:r>
              <a:rPr dirty="0" sz="800" spc="-30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685647" y="4363110"/>
            <a:ext cx="6278880" cy="1537715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988149" y="4408830"/>
            <a:ext cx="0" cy="1489075"/>
          </a:xfrm>
          <a:custGeom>
            <a:avLst/>
            <a:gdLst/>
            <a:ahLst/>
            <a:cxnLst/>
            <a:rect l="l" t="t" r="r" b="b"/>
            <a:pathLst>
              <a:path w="0" h="1489075">
                <a:moveTo>
                  <a:pt x="0" y="0"/>
                </a:moveTo>
                <a:lnTo>
                  <a:pt x="0" y="1488947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735939" y="5924448"/>
            <a:ext cx="6278880" cy="0"/>
          </a:xfrm>
          <a:custGeom>
            <a:avLst/>
            <a:gdLst/>
            <a:ahLst/>
            <a:cxnLst/>
            <a:rect l="l" t="t" r="r" b="b"/>
            <a:pathLst>
              <a:path w="6278880" h="0">
                <a:moveTo>
                  <a:pt x="0" y="0"/>
                </a:moveTo>
                <a:lnTo>
                  <a:pt x="6278880" y="0"/>
                </a:lnTo>
              </a:path>
            </a:pathLst>
          </a:custGeom>
          <a:ln w="533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966563" y="6592722"/>
            <a:ext cx="309372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5036311" y="6530144"/>
            <a:ext cx="16319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6203" sz="1800" spc="82" i="1">
                <a:latin typeface="Georgia"/>
                <a:cs typeface="Georgia"/>
              </a:rPr>
              <a:t>x</a:t>
            </a:r>
            <a:r>
              <a:rPr dirty="0" sz="800" spc="-2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3100" y="6367081"/>
            <a:ext cx="4675505" cy="309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65405">
              <a:lnSpc>
                <a:spcPts val="1120"/>
              </a:lnSpc>
              <a:spcBef>
                <a:spcPts val="95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29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algn="r" marR="5080">
              <a:lnSpc>
                <a:spcPts val="1120"/>
              </a:lnSpc>
              <a:tabLst>
                <a:tab pos="4605020" algn="l"/>
              </a:tabLst>
            </a:pPr>
            <a:r>
              <a:rPr dirty="0" sz="1200">
                <a:latin typeface="Arial"/>
                <a:cs typeface="Arial"/>
              </a:rPr>
              <a:t>L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75">
                <a:latin typeface="Arial"/>
                <a:cs typeface="Arial"/>
              </a:rPr>
              <a:t>’</a:t>
            </a:r>
            <a:r>
              <a:rPr dirty="0" sz="1200" spc="-120">
                <a:latin typeface="Arial"/>
                <a:cs typeface="Arial"/>
              </a:rPr>
              <a:t>s</a:t>
            </a:r>
            <a:r>
              <a:rPr dirty="0" sz="1200" spc="70">
                <a:latin typeface="Arial"/>
                <a:cs typeface="Arial"/>
              </a:rPr>
              <a:t> </a:t>
            </a:r>
            <a:r>
              <a:rPr dirty="0" sz="1200" spc="-125">
                <a:latin typeface="Arial"/>
                <a:cs typeface="Arial"/>
              </a:rPr>
              <a:t>s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65">
                <a:latin typeface="Arial"/>
                <a:cs typeface="Arial"/>
              </a:rPr>
              <a:t> </a:t>
            </a:r>
            <a:r>
              <a:rPr dirty="0" sz="1200" spc="-60">
                <a:latin typeface="Arial"/>
                <a:cs typeface="Arial"/>
              </a:rPr>
              <a:t>h</a:t>
            </a:r>
            <a:r>
              <a:rPr dirty="0" sz="1200" spc="-80">
                <a:latin typeface="Arial"/>
                <a:cs typeface="Arial"/>
              </a:rPr>
              <a:t>o</a:t>
            </a:r>
            <a:r>
              <a:rPr dirty="0" sz="1200" spc="-40">
                <a:latin typeface="Arial"/>
                <a:cs typeface="Arial"/>
              </a:rPr>
              <a:t>w</a:t>
            </a:r>
            <a:r>
              <a:rPr dirty="0" sz="1200" spc="75">
                <a:latin typeface="Arial"/>
                <a:cs typeface="Arial"/>
              </a:rPr>
              <a:t> 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60">
                <a:latin typeface="Arial"/>
                <a:cs typeface="Arial"/>
              </a:rPr>
              <a:t>h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65">
                <a:latin typeface="Arial"/>
                <a:cs typeface="Arial"/>
              </a:rPr>
              <a:t> </a:t>
            </a:r>
            <a:r>
              <a:rPr dirty="0" sz="1200" spc="50">
                <a:latin typeface="Arial"/>
                <a:cs typeface="Arial"/>
              </a:rPr>
              <a:t>f</a:t>
            </a:r>
            <a:r>
              <a:rPr dirty="0" sz="1200" spc="-80">
                <a:latin typeface="Arial"/>
                <a:cs typeface="Arial"/>
              </a:rPr>
              <a:t>o</a:t>
            </a:r>
            <a:r>
              <a:rPr dirty="0" sz="1200">
                <a:latin typeface="Arial"/>
                <a:cs typeface="Arial"/>
              </a:rPr>
              <a:t>r</a:t>
            </a:r>
            <a:r>
              <a:rPr dirty="0" sz="1200" spc="-30">
                <a:latin typeface="Arial"/>
                <a:cs typeface="Arial"/>
              </a:rPr>
              <a:t>m</a:t>
            </a:r>
            <a:r>
              <a:rPr dirty="0" sz="1200" spc="-60">
                <a:latin typeface="Arial"/>
                <a:cs typeface="Arial"/>
              </a:rPr>
              <a:t>u</a:t>
            </a:r>
            <a:r>
              <a:rPr dirty="0" sz="1200" spc="-5">
                <a:latin typeface="Arial"/>
                <a:cs typeface="Arial"/>
              </a:rPr>
              <a:t>l</a:t>
            </a:r>
            <a:r>
              <a:rPr dirty="0" sz="1200" spc="-80">
                <a:latin typeface="Arial"/>
                <a:cs typeface="Arial"/>
              </a:rPr>
              <a:t>a</a:t>
            </a:r>
            <a:r>
              <a:rPr dirty="0" sz="1200" spc="70">
                <a:latin typeface="Arial"/>
                <a:cs typeface="Arial"/>
              </a:rPr>
              <a:t> </a:t>
            </a:r>
            <a:r>
              <a:rPr dirty="0" sz="1200" spc="-80">
                <a:latin typeface="Arial"/>
                <a:cs typeface="Arial"/>
              </a:rPr>
              <a:t>w</a:t>
            </a:r>
            <a:r>
              <a:rPr dirty="0" sz="1200" spc="-80">
                <a:latin typeface="Arial"/>
                <a:cs typeface="Arial"/>
              </a:rPr>
              <a:t>o</a:t>
            </a:r>
            <a:r>
              <a:rPr dirty="0" sz="1200">
                <a:latin typeface="Arial"/>
                <a:cs typeface="Arial"/>
              </a:rPr>
              <a:t>r</a:t>
            </a:r>
            <a:r>
              <a:rPr dirty="0" sz="1200" spc="-15">
                <a:latin typeface="Arial"/>
                <a:cs typeface="Arial"/>
              </a:rPr>
              <a:t>k</a:t>
            </a:r>
            <a:r>
              <a:rPr dirty="0" sz="1200" spc="-120">
                <a:latin typeface="Arial"/>
                <a:cs typeface="Arial"/>
              </a:rPr>
              <a:t>s</a:t>
            </a:r>
            <a:r>
              <a:rPr dirty="0" sz="1200" spc="7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w</a:t>
            </a:r>
            <a:r>
              <a:rPr dirty="0" sz="1200" spc="-60">
                <a:latin typeface="Arial"/>
                <a:cs typeface="Arial"/>
              </a:rPr>
              <a:t>h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-50">
                <a:latin typeface="Arial"/>
                <a:cs typeface="Arial"/>
              </a:rPr>
              <a:t>n</a:t>
            </a:r>
            <a:r>
              <a:rPr dirty="0" sz="1200" spc="65">
                <a:latin typeface="Arial"/>
                <a:cs typeface="Arial"/>
              </a:rPr>
              <a:t> </a:t>
            </a:r>
            <a:r>
              <a:rPr dirty="0" sz="1200" spc="-80">
                <a:latin typeface="Arial"/>
                <a:cs typeface="Arial"/>
              </a:rPr>
              <a:t>w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65">
                <a:latin typeface="Arial"/>
                <a:cs typeface="Arial"/>
              </a:rPr>
              <a:t> 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>
                <a:latin typeface="Arial"/>
                <a:cs typeface="Arial"/>
              </a:rPr>
              <a:t>r</a:t>
            </a:r>
            <a:r>
              <a:rPr dirty="0" sz="1200" spc="-55">
                <a:latin typeface="Arial"/>
                <a:cs typeface="Arial"/>
              </a:rPr>
              <a:t>y</a:t>
            </a:r>
            <a:r>
              <a:rPr dirty="0" sz="1200" spc="65">
                <a:latin typeface="Arial"/>
                <a:cs typeface="Arial"/>
              </a:rPr>
              <a:t> 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40">
                <a:latin typeface="Arial"/>
                <a:cs typeface="Arial"/>
              </a:rPr>
              <a:t>o</a:t>
            </a:r>
            <a:r>
              <a:rPr dirty="0" sz="1200" spc="55">
                <a:latin typeface="Arial"/>
                <a:cs typeface="Arial"/>
              </a:rPr>
              <a:t> </a:t>
            </a:r>
            <a:r>
              <a:rPr dirty="0" sz="1200" spc="-60">
                <a:latin typeface="Arial"/>
                <a:cs typeface="Arial"/>
              </a:rPr>
              <a:t>d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30">
                <a:latin typeface="Arial"/>
                <a:cs typeface="Arial"/>
              </a:rPr>
              <a:t>ff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>
                <a:latin typeface="Arial"/>
                <a:cs typeface="Arial"/>
              </a:rPr>
              <a:t>r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-60">
                <a:latin typeface="Arial"/>
                <a:cs typeface="Arial"/>
              </a:rPr>
              <a:t>n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-85">
                <a:latin typeface="Arial"/>
                <a:cs typeface="Arial"/>
              </a:rPr>
              <a:t>a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100">
                <a:latin typeface="Arial"/>
                <a:cs typeface="Arial"/>
              </a:rPr>
              <a:t> </a:t>
            </a:r>
            <a:r>
              <a:rPr dirty="0" sz="1200" spc="-105" i="1">
                <a:latin typeface="Georgia"/>
                <a:cs typeface="Georgia"/>
              </a:rPr>
              <a:t>y</a:t>
            </a:r>
            <a:r>
              <a:rPr dirty="0" sz="1200" spc="7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1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73096" y="6860855"/>
            <a:ext cx="61087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80" b="1">
                <a:latin typeface="Trebuchet MS"/>
                <a:cs typeface="Trebuchet MS"/>
              </a:rPr>
              <a:t>E</a:t>
            </a:r>
            <a:r>
              <a:rPr dirty="0" sz="1200" spc="-65" b="1">
                <a:latin typeface="Trebuchet MS"/>
                <a:cs typeface="Trebuchet MS"/>
              </a:rPr>
              <a:t>x</a:t>
            </a:r>
            <a:r>
              <a:rPr dirty="0" sz="1200" spc="-20" b="1">
                <a:latin typeface="Trebuchet MS"/>
                <a:cs typeface="Trebuchet MS"/>
              </a:rPr>
              <a:t>a</a:t>
            </a:r>
            <a:r>
              <a:rPr dirty="0" sz="1200" b="1">
                <a:latin typeface="Trebuchet MS"/>
                <a:cs typeface="Trebuchet MS"/>
              </a:rPr>
              <a:t>m</a:t>
            </a:r>
            <a:r>
              <a:rPr dirty="0" sz="1200" spc="-30" b="1">
                <a:latin typeface="Trebuchet MS"/>
                <a:cs typeface="Trebuchet MS"/>
              </a:rPr>
              <a:t>p</a:t>
            </a:r>
            <a:r>
              <a:rPr dirty="0" sz="1200" spc="-60" b="1">
                <a:latin typeface="Trebuchet MS"/>
                <a:cs typeface="Trebuchet MS"/>
              </a:rPr>
              <a:t>l</a:t>
            </a:r>
            <a:r>
              <a:rPr dirty="0" sz="1200" spc="-80" b="1">
                <a:latin typeface="Trebuchet MS"/>
                <a:cs typeface="Trebuchet MS"/>
              </a:rPr>
              <a:t>e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59099" y="7359294"/>
            <a:ext cx="309371" cy="6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673096" y="7132124"/>
            <a:ext cx="2868295" cy="311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63500">
              <a:lnSpc>
                <a:spcPts val="1130"/>
              </a:lnSpc>
              <a:spcBef>
                <a:spcPts val="95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1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algn="r" marR="5080">
              <a:lnSpc>
                <a:spcPts val="1130"/>
              </a:lnSpc>
              <a:tabLst>
                <a:tab pos="2797810" algn="l"/>
              </a:tabLst>
            </a:pPr>
            <a:r>
              <a:rPr dirty="0" sz="1200" spc="-110">
                <a:latin typeface="Arial"/>
                <a:cs typeface="Arial"/>
              </a:rPr>
              <a:t>S</a:t>
            </a:r>
            <a:r>
              <a:rPr dirty="0" sz="1200" spc="-60">
                <a:latin typeface="Arial"/>
                <a:cs typeface="Arial"/>
              </a:rPr>
              <a:t>upp</a:t>
            </a:r>
            <a:r>
              <a:rPr dirty="0" sz="1200" spc="-45">
                <a:latin typeface="Arial"/>
                <a:cs typeface="Arial"/>
              </a:rPr>
              <a:t>o</a:t>
            </a:r>
            <a:r>
              <a:rPr dirty="0" sz="1200" spc="-125">
                <a:latin typeface="Arial"/>
                <a:cs typeface="Arial"/>
              </a:rPr>
              <a:t>s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80">
                <a:latin typeface="Arial"/>
                <a:cs typeface="Arial"/>
              </a:rPr>
              <a:t>w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55">
                <a:latin typeface="Arial"/>
                <a:cs typeface="Arial"/>
              </a:rPr>
              <a:t> </a:t>
            </a:r>
            <a:r>
              <a:rPr dirty="0" sz="1200" spc="-80">
                <a:latin typeface="Arial"/>
                <a:cs typeface="Arial"/>
              </a:rPr>
              <a:t>w</a:t>
            </a:r>
            <a:r>
              <a:rPr dirty="0" sz="1200" spc="-85">
                <a:latin typeface="Arial"/>
                <a:cs typeface="Arial"/>
              </a:rPr>
              <a:t>a</a:t>
            </a:r>
            <a:r>
              <a:rPr dirty="0" sz="1200" spc="-60">
                <a:latin typeface="Arial"/>
                <a:cs typeface="Arial"/>
              </a:rPr>
              <a:t>n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75">
                <a:latin typeface="Arial"/>
                <a:cs typeface="Arial"/>
              </a:rPr>
              <a:t> 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40">
                <a:latin typeface="Arial"/>
                <a:cs typeface="Arial"/>
              </a:rPr>
              <a:t>o</a:t>
            </a:r>
            <a:r>
              <a:rPr dirty="0" sz="1200" spc="55">
                <a:latin typeface="Arial"/>
                <a:cs typeface="Arial"/>
              </a:rPr>
              <a:t> </a:t>
            </a:r>
            <a:r>
              <a:rPr dirty="0" sz="1200" spc="-60">
                <a:latin typeface="Arial"/>
                <a:cs typeface="Arial"/>
              </a:rPr>
              <a:t>d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30">
                <a:latin typeface="Arial"/>
                <a:cs typeface="Arial"/>
              </a:rPr>
              <a:t>ff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>
                <a:latin typeface="Arial"/>
                <a:cs typeface="Arial"/>
              </a:rPr>
              <a:t>r</a:t>
            </a: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-60">
                <a:latin typeface="Arial"/>
                <a:cs typeface="Arial"/>
              </a:rPr>
              <a:t>n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5">
                <a:latin typeface="Arial"/>
                <a:cs typeface="Arial"/>
              </a:rPr>
              <a:t>i</a:t>
            </a:r>
            <a:r>
              <a:rPr dirty="0" sz="1200" spc="-85">
                <a:latin typeface="Arial"/>
                <a:cs typeface="Arial"/>
              </a:rPr>
              <a:t>a</a:t>
            </a:r>
            <a:r>
              <a:rPr dirty="0" sz="1200" spc="114">
                <a:latin typeface="Arial"/>
                <a:cs typeface="Arial"/>
              </a:rPr>
              <a:t>t</a:t>
            </a:r>
            <a:r>
              <a:rPr dirty="0" sz="1200" spc="-110">
                <a:latin typeface="Arial"/>
                <a:cs typeface="Arial"/>
              </a:rPr>
              <a:t>e</a:t>
            </a:r>
            <a:r>
              <a:rPr dirty="0" sz="1200" spc="90">
                <a:latin typeface="Arial"/>
                <a:cs typeface="Arial"/>
              </a:rPr>
              <a:t> </a:t>
            </a:r>
            <a:r>
              <a:rPr dirty="0" sz="1200" spc="-105" i="1">
                <a:latin typeface="Georgia"/>
                <a:cs typeface="Georgia"/>
              </a:rPr>
              <a:t>y</a:t>
            </a:r>
            <a:r>
              <a:rPr dirty="0" sz="1200" spc="8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>
                <a:latin typeface="Arial"/>
                <a:cs typeface="Arial"/>
              </a:rPr>
              <a:t>	</a:t>
            </a:r>
            <a:r>
              <a:rPr dirty="0" sz="1200" spc="1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73101" y="7295198"/>
            <a:ext cx="2971800" cy="553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257810">
              <a:lnSpc>
                <a:spcPct val="100000"/>
              </a:lnSpc>
              <a:spcBef>
                <a:spcPts val="95"/>
              </a:spcBef>
            </a:pPr>
            <a:r>
              <a:rPr dirty="0" baseline="-16203" sz="1800" spc="82" i="1">
                <a:latin typeface="Georgia"/>
                <a:cs typeface="Georgia"/>
              </a:rPr>
              <a:t>x</a:t>
            </a:r>
            <a:r>
              <a:rPr dirty="0" sz="800" spc="-2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285"/>
              </a:spcBef>
            </a:pPr>
            <a:r>
              <a:rPr dirty="0" sz="1200" spc="-65">
                <a:latin typeface="Arial"/>
                <a:cs typeface="Arial"/>
              </a:rPr>
              <a:t>We </a:t>
            </a:r>
            <a:r>
              <a:rPr dirty="0" sz="1200" spc="-80">
                <a:latin typeface="Arial"/>
                <a:cs typeface="Arial"/>
              </a:rPr>
              <a:t>have </a:t>
            </a:r>
            <a:r>
              <a:rPr dirty="0" sz="1200" spc="-25">
                <a:latin typeface="Arial"/>
                <a:cs typeface="Arial"/>
              </a:rPr>
              <a:t>identified </a:t>
            </a: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-105">
                <a:latin typeface="Arial"/>
                <a:cs typeface="Arial"/>
              </a:rPr>
              <a:t>as cos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baseline="31250" sz="1200" spc="52">
                <a:latin typeface="Georgia"/>
                <a:cs typeface="Georgia"/>
              </a:rPr>
              <a:t>2</a:t>
            </a:r>
            <a:r>
              <a:rPr dirty="0" sz="1200" spc="35">
                <a:latin typeface="Arial"/>
                <a:cs typeface="Arial"/>
              </a:rPr>
              <a:t>.</a:t>
            </a:r>
            <a:r>
              <a:rPr dirty="0" sz="1200" spc="114">
                <a:latin typeface="Arial"/>
                <a:cs typeface="Arial"/>
              </a:rPr>
              <a:t> </a:t>
            </a:r>
            <a:r>
              <a:rPr dirty="0" sz="1200" spc="-75">
                <a:latin typeface="Arial"/>
                <a:cs typeface="Arial"/>
              </a:rPr>
              <a:t>So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91688" y="7985567"/>
            <a:ext cx="6191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-105">
                <a:latin typeface="Arial"/>
                <a:cs typeface="Arial"/>
              </a:rPr>
              <a:t>cos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04502" y="7973694"/>
            <a:ext cx="440690" cy="2197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5080">
              <a:lnSpc>
                <a:spcPts val="525"/>
              </a:lnSpc>
              <a:spcBef>
                <a:spcPts val="95"/>
              </a:spcBef>
            </a:pPr>
            <a:r>
              <a:rPr dirty="0" sz="800" spc="-2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  <a:p>
            <a:pPr algn="r" marR="57785">
              <a:lnSpc>
                <a:spcPts val="1005"/>
              </a:lnSpc>
            </a:pP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13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932023" y="8837574"/>
            <a:ext cx="167639" cy="6095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084167" y="8837574"/>
            <a:ext cx="167639" cy="609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673104" y="8331519"/>
            <a:ext cx="3965575" cy="9747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5">
                <a:latin typeface="Arial"/>
                <a:cs typeface="Arial"/>
              </a:rPr>
              <a:t>We </a:t>
            </a:r>
            <a:r>
              <a:rPr dirty="0" sz="1200" spc="-60">
                <a:latin typeface="Arial"/>
                <a:cs typeface="Arial"/>
              </a:rPr>
              <a:t>now </a:t>
            </a:r>
            <a:r>
              <a:rPr dirty="0" sz="1200" spc="-10">
                <a:latin typeface="Arial"/>
                <a:cs typeface="Arial"/>
              </a:rPr>
              <a:t>write </a:t>
            </a:r>
            <a:r>
              <a:rPr dirty="0" sz="1200" spc="-60">
                <a:latin typeface="Arial"/>
                <a:cs typeface="Arial"/>
              </a:rPr>
              <a:t>down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45">
                <a:latin typeface="Arial"/>
                <a:cs typeface="Arial"/>
              </a:rPr>
              <a:t>derivatives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60">
                <a:latin typeface="Arial"/>
                <a:cs typeface="Arial"/>
              </a:rPr>
              <a:t>these</a:t>
            </a:r>
            <a:r>
              <a:rPr dirty="0" sz="1200" spc="-195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two </a:t>
            </a:r>
            <a:r>
              <a:rPr dirty="0" sz="1200" spc="-25">
                <a:latin typeface="Arial"/>
                <a:cs typeface="Arial"/>
              </a:rPr>
              <a:t>functions.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2258695" marR="5080">
              <a:lnSpc>
                <a:spcPct val="57499"/>
              </a:lnSpc>
              <a:spcBef>
                <a:spcPts val="805"/>
              </a:spcBef>
              <a:tabLst>
                <a:tab pos="3410585" algn="l"/>
              </a:tabLst>
            </a:pPr>
            <a:r>
              <a:rPr dirty="0" baseline="37037" sz="1800" spc="-37">
                <a:latin typeface="Arial"/>
                <a:cs typeface="Arial"/>
              </a:rPr>
              <a:t>d</a:t>
            </a:r>
            <a:r>
              <a:rPr dirty="0" baseline="37037" sz="1800" spc="-37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6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2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	</a:t>
            </a:r>
            <a:r>
              <a:rPr dirty="0" baseline="37037" sz="1800" spc="-82">
                <a:latin typeface="Arial"/>
                <a:cs typeface="Arial"/>
              </a:rPr>
              <a:t>d</a:t>
            </a:r>
            <a:r>
              <a:rPr dirty="0" baseline="37037" sz="1800" spc="-82" i="1">
                <a:latin typeface="Georgia"/>
                <a:cs typeface="Georgia"/>
              </a:rPr>
              <a:t>v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 </a:t>
            </a: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	</a:t>
            </a: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200" spc="-65">
                <a:latin typeface="Arial"/>
                <a:cs typeface="Arial"/>
              </a:rPr>
              <a:t>We </a:t>
            </a:r>
            <a:r>
              <a:rPr dirty="0" sz="1200" spc="-60">
                <a:latin typeface="Arial"/>
                <a:cs typeface="Arial"/>
              </a:rPr>
              <a:t>now </a:t>
            </a:r>
            <a:r>
              <a:rPr dirty="0" sz="1200">
                <a:latin typeface="Arial"/>
                <a:cs typeface="Arial"/>
              </a:rPr>
              <a:t>put </a:t>
            </a:r>
            <a:r>
              <a:rPr dirty="0" sz="1200" spc="-30">
                <a:latin typeface="Arial"/>
                <a:cs typeface="Arial"/>
              </a:rPr>
              <a:t>all </a:t>
            </a:r>
            <a:r>
              <a:rPr dirty="0" sz="1200" spc="-60">
                <a:latin typeface="Arial"/>
                <a:cs typeface="Arial"/>
              </a:rPr>
              <a:t>these </a:t>
            </a:r>
            <a:r>
              <a:rPr dirty="0" sz="1200" spc="-45">
                <a:latin typeface="Arial"/>
                <a:cs typeface="Arial"/>
              </a:rPr>
              <a:t>results </a:t>
            </a:r>
            <a:r>
              <a:rPr dirty="0" sz="1200">
                <a:latin typeface="Arial"/>
                <a:cs typeface="Arial"/>
              </a:rPr>
              <a:t>into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60">
                <a:latin typeface="Arial"/>
                <a:cs typeface="Arial"/>
              </a:rPr>
              <a:t>given</a:t>
            </a:r>
            <a:r>
              <a:rPr dirty="0" sz="1200" spc="-18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formula: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247491" y="9663582"/>
            <a:ext cx="167640" cy="60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234944" y="9540044"/>
            <a:ext cx="365125" cy="311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6220">
              <a:lnSpc>
                <a:spcPts val="113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30"/>
              </a:lnSpc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738219" y="9552330"/>
            <a:ext cx="123444" cy="60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237996" y="9437937"/>
            <a:ext cx="9194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7034" algn="l"/>
                <a:tab pos="670560" algn="l"/>
              </a:tabLst>
            </a:pPr>
            <a:r>
              <a:rPr dirty="0" sz="1200" spc="-65">
                <a:latin typeface="Arial"/>
                <a:cs typeface="Arial"/>
              </a:rPr>
              <a:t>d</a:t>
            </a:r>
            <a:r>
              <a:rPr dirty="0" sz="1200" spc="-65" i="1">
                <a:latin typeface="Georgia"/>
                <a:cs typeface="Georgia"/>
              </a:rPr>
              <a:t>y	</a:t>
            </a:r>
            <a:r>
              <a:rPr dirty="0" baseline="2314" sz="1800" spc="-127" i="1">
                <a:latin typeface="Georgia"/>
                <a:cs typeface="Georgia"/>
              </a:rPr>
              <a:t>v	</a:t>
            </a:r>
            <a:r>
              <a:rPr dirty="0" baseline="2314" sz="1800" spc="337">
                <a:latin typeface="Arial"/>
                <a:cs typeface="Arial"/>
              </a:rPr>
              <a:t>−</a:t>
            </a:r>
            <a:r>
              <a:rPr dirty="0" baseline="2314" sz="1800" spc="-225">
                <a:latin typeface="Arial"/>
                <a:cs typeface="Arial"/>
              </a:rPr>
              <a:t> </a:t>
            </a:r>
            <a:r>
              <a:rPr dirty="0" baseline="2314" sz="1800" spc="-37" i="1">
                <a:latin typeface="Georgia"/>
                <a:cs typeface="Georgia"/>
              </a:rPr>
              <a:t>u</a:t>
            </a:r>
            <a:endParaRPr baseline="2314" sz="1800">
              <a:latin typeface="Georgia"/>
              <a:cs typeface="Georgia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725675" y="9419969"/>
            <a:ext cx="5613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245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30" i="1">
                <a:latin typeface="Georgia"/>
                <a:cs typeface="Georgia"/>
              </a:rPr>
              <a:t>u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-20" i="1">
                <a:latin typeface="Georgia"/>
                <a:cs typeface="Georgia"/>
              </a:rPr>
              <a:t>v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160367" y="9552330"/>
            <a:ext cx="120396" cy="60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645255" y="9663582"/>
            <a:ext cx="650748" cy="60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3727196" y="9531219"/>
            <a:ext cx="566420" cy="277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755"/>
              </a:lnSpc>
              <a:spcBef>
                <a:spcPts val="95"/>
              </a:spcBef>
              <a:tabLst>
                <a:tab pos="420370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algn="ctr" marR="78105">
              <a:lnSpc>
                <a:spcPts val="1235"/>
              </a:lnSpc>
            </a:pPr>
            <a:r>
              <a:rPr dirty="0" baseline="-16203" sz="1800" spc="-44" i="1">
                <a:latin typeface="Georgia"/>
                <a:cs typeface="Georgia"/>
              </a:rPr>
              <a:t>v</a:t>
            </a:r>
            <a:r>
              <a:rPr dirty="0" sz="800" spc="-30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089904" y="9844628"/>
            <a:ext cx="767080" cy="268381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73100" y="9983169"/>
            <a:ext cx="1501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60"/>
              </a:lnSpc>
            </a:pPr>
            <a:r>
              <a:rPr dirty="0" sz="1200" spc="-30">
                <a:solidFill>
                  <a:srgbClr val="231F20"/>
                </a:solidFill>
                <a:latin typeface="Arial"/>
                <a:cs typeface="Arial"/>
                <a:hlinkClick r:id="rId22"/>
              </a:rPr>
              <a:t>www.mathcentre.ac.uk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1</a:t>
            </a:fld>
          </a:p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914206"/>
            <a:ext cx="36925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Quote the </a:t>
            </a:r>
            <a:r>
              <a:rPr dirty="0" sz="1200" spc="-30">
                <a:latin typeface="Arial"/>
                <a:cs typeface="Arial"/>
              </a:rPr>
              <a:t>formula </a:t>
            </a:r>
            <a:r>
              <a:rPr dirty="0" sz="1200" spc="-40">
                <a:latin typeface="Arial"/>
                <a:cs typeface="Arial"/>
              </a:rPr>
              <a:t>everytime </a:t>
            </a:r>
            <a:r>
              <a:rPr dirty="0" sz="1200" spc="-85">
                <a:latin typeface="Arial"/>
                <a:cs typeface="Arial"/>
              </a:rPr>
              <a:t>so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-65">
                <a:latin typeface="Arial"/>
                <a:cs typeface="Arial"/>
              </a:rPr>
              <a:t>you </a:t>
            </a:r>
            <a:r>
              <a:rPr dirty="0" sz="1200" spc="-20">
                <a:latin typeface="Arial"/>
                <a:cs typeface="Arial"/>
              </a:rPr>
              <a:t>get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50">
                <a:latin typeface="Arial"/>
                <a:cs typeface="Arial"/>
              </a:rPr>
              <a:t>know</a:t>
            </a:r>
            <a:r>
              <a:rPr dirty="0" sz="1200" spc="50">
                <a:latin typeface="Arial"/>
                <a:cs typeface="Arial"/>
              </a:rPr>
              <a:t> </a:t>
            </a:r>
            <a:r>
              <a:rPr dirty="0" sz="1200" spc="40">
                <a:latin typeface="Arial"/>
                <a:cs typeface="Arial"/>
              </a:rPr>
              <a:t>it.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704947" y="1484274"/>
            <a:ext cx="167639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2692400" y="1232040"/>
            <a:ext cx="192405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133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75" i="1">
                <a:latin typeface="Georgia"/>
                <a:cs typeface="Georgia"/>
              </a:rPr>
              <a:t>y 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00246" y="1360737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70351" y="1484274"/>
            <a:ext cx="1569720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3257803" y="1232032"/>
            <a:ext cx="1594485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637540" marR="5080" indent="-624840">
              <a:lnSpc>
                <a:spcPct val="113300"/>
              </a:lnSpc>
              <a:spcBef>
                <a:spcPts val="100"/>
              </a:spcBef>
            </a:pPr>
            <a:r>
              <a:rPr dirty="0" sz="1200" spc="15" i="1">
                <a:latin typeface="Georgia"/>
                <a:cs typeface="Georgia"/>
              </a:rPr>
              <a:t>x</a:t>
            </a:r>
            <a:r>
              <a:rPr dirty="0" baseline="31250" sz="1200" spc="22">
                <a:latin typeface="Georgia"/>
                <a:cs typeface="Georgia"/>
              </a:rPr>
              <a:t>2</a:t>
            </a:r>
            <a:r>
              <a:rPr dirty="0" baseline="31250" sz="1200" spc="172">
                <a:latin typeface="Georgia"/>
                <a:cs typeface="Georgia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140">
                <a:latin typeface="Arial"/>
                <a:cs typeface="Arial"/>
              </a:rPr>
              <a:t>(−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55" i="1">
                <a:latin typeface="Georgia"/>
                <a:cs typeface="Georgia"/>
              </a:rPr>
              <a:t>x</a:t>
            </a:r>
            <a:r>
              <a:rPr dirty="0" sz="1200" spc="55">
                <a:latin typeface="Arial"/>
                <a:cs typeface="Arial"/>
              </a:rPr>
              <a:t>)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40" i="1">
                <a:latin typeface="Georgia"/>
                <a:cs typeface="Georgia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 </a:t>
            </a:r>
            <a:r>
              <a:rPr dirty="0" sz="1200" spc="30">
                <a:latin typeface="Arial"/>
                <a:cs typeface="Arial"/>
              </a:rPr>
              <a:t>(</a:t>
            </a:r>
            <a:r>
              <a:rPr dirty="0" sz="1200" spc="30" i="1">
                <a:latin typeface="Georgia"/>
                <a:cs typeface="Georgia"/>
              </a:rPr>
              <a:t>x</a:t>
            </a:r>
            <a:r>
              <a:rPr dirty="0" baseline="24305" sz="1200" spc="44">
                <a:latin typeface="Georgia"/>
                <a:cs typeface="Georgia"/>
              </a:rPr>
              <a:t>2</a:t>
            </a:r>
            <a:r>
              <a:rPr dirty="0" sz="1200" spc="30">
                <a:latin typeface="Arial"/>
                <a:cs typeface="Arial"/>
              </a:rPr>
              <a:t>)</a:t>
            </a:r>
            <a:r>
              <a:rPr dirty="0" baseline="24305" sz="1200" spc="44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098" y="1950523"/>
            <a:ext cx="6198870" cy="3905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200" spc="-20">
                <a:latin typeface="Arial"/>
                <a:cs typeface="Arial"/>
              </a:rPr>
              <a:t>Notice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-35">
                <a:latin typeface="Arial"/>
                <a:cs typeface="Arial"/>
              </a:rPr>
              <a:t>there </a:t>
            </a:r>
            <a:r>
              <a:rPr dirty="0" sz="1200" spc="-65">
                <a:latin typeface="Arial"/>
                <a:cs typeface="Arial"/>
              </a:rPr>
              <a:t>is </a:t>
            </a:r>
            <a:r>
              <a:rPr dirty="0" sz="1200" spc="-80">
                <a:latin typeface="Arial"/>
                <a:cs typeface="Arial"/>
              </a:rPr>
              <a:t>a </a:t>
            </a:r>
            <a:r>
              <a:rPr dirty="0" sz="1200" spc="-55">
                <a:latin typeface="Arial"/>
                <a:cs typeface="Arial"/>
              </a:rPr>
              <a:t>minus </a:t>
            </a:r>
            <a:r>
              <a:rPr dirty="0" sz="1200" spc="-60">
                <a:latin typeface="Arial"/>
                <a:cs typeface="Arial"/>
              </a:rPr>
              <a:t>sign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70">
                <a:latin typeface="Arial"/>
                <a:cs typeface="Arial"/>
              </a:rPr>
              <a:t>an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30">
                <a:latin typeface="Arial"/>
                <a:cs typeface="Arial"/>
              </a:rPr>
              <a:t>in </a:t>
            </a:r>
            <a:r>
              <a:rPr dirty="0" sz="1200" spc="-10">
                <a:latin typeface="Arial"/>
                <a:cs typeface="Arial"/>
              </a:rPr>
              <a:t>both </a:t>
            </a:r>
            <a:r>
              <a:rPr dirty="0" sz="1200" spc="-30">
                <a:latin typeface="Arial"/>
                <a:cs typeface="Arial"/>
              </a:rPr>
              <a:t>terms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35">
                <a:latin typeface="Arial"/>
                <a:cs typeface="Arial"/>
              </a:rPr>
              <a:t>numerator </a:t>
            </a:r>
            <a:r>
              <a:rPr dirty="0" sz="1200" spc="5">
                <a:latin typeface="Arial"/>
                <a:cs typeface="Arial"/>
              </a:rPr>
              <a:t>(the top </a:t>
            </a:r>
            <a:r>
              <a:rPr dirty="0" sz="1200" spc="-15">
                <a:latin typeface="Arial"/>
                <a:cs typeface="Arial"/>
              </a:rPr>
              <a:t>line). </a:t>
            </a:r>
            <a:r>
              <a:rPr dirty="0" sz="1200" spc="-75">
                <a:latin typeface="Arial"/>
                <a:cs typeface="Arial"/>
              </a:rPr>
              <a:t>So </a:t>
            </a:r>
            <a:r>
              <a:rPr dirty="0" sz="1200" spc="-95">
                <a:latin typeface="Arial"/>
                <a:cs typeface="Arial"/>
              </a:rPr>
              <a:t>we  </a:t>
            </a:r>
            <a:r>
              <a:rPr dirty="0" sz="1200" spc="-65">
                <a:latin typeface="Arial"/>
                <a:cs typeface="Arial"/>
              </a:rPr>
              <a:t>can </a:t>
            </a:r>
            <a:r>
              <a:rPr dirty="0" sz="1200" spc="-35">
                <a:latin typeface="Arial"/>
                <a:cs typeface="Arial"/>
              </a:rPr>
              <a:t>take </a:t>
            </a:r>
            <a:r>
              <a:rPr dirty="0" sz="1200" spc="5">
                <a:latin typeface="Arial"/>
                <a:cs typeface="Arial"/>
              </a:rPr>
              <a:t>out </a:t>
            </a:r>
            <a:r>
              <a:rPr dirty="0" sz="1200" spc="-80">
                <a:latin typeface="Arial"/>
                <a:cs typeface="Arial"/>
              </a:rPr>
              <a:t>a </a:t>
            </a:r>
            <a:r>
              <a:rPr dirty="0" sz="1200" spc="-45">
                <a:latin typeface="Arial"/>
                <a:cs typeface="Arial"/>
              </a:rPr>
              <a:t>common </a:t>
            </a:r>
            <a:r>
              <a:rPr dirty="0" sz="1200" spc="-10">
                <a:latin typeface="Arial"/>
                <a:cs typeface="Arial"/>
              </a:rPr>
              <a:t>factor </a:t>
            </a:r>
            <a:r>
              <a:rPr dirty="0" sz="1200">
                <a:latin typeface="Arial"/>
                <a:cs typeface="Arial"/>
              </a:rPr>
              <a:t>of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95">
                <a:latin typeface="Arial"/>
                <a:cs typeface="Arial"/>
              </a:rPr>
              <a:t>−</a:t>
            </a:r>
            <a:r>
              <a:rPr dirty="0" sz="1200" spc="95" i="1">
                <a:latin typeface="Georgia"/>
                <a:cs typeface="Georgia"/>
              </a:rPr>
              <a:t>x</a:t>
            </a:r>
            <a:r>
              <a:rPr dirty="0" sz="1200" spc="9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832963" y="2683662"/>
            <a:ext cx="167639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20416" y="2432950"/>
            <a:ext cx="192405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133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75" i="1">
                <a:latin typeface="Georgia"/>
                <a:cs typeface="Georgia"/>
              </a:rPr>
              <a:t>y 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28262" y="2560125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398367" y="2683662"/>
            <a:ext cx="1312164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3128261" y="2931983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398367" y="3055518"/>
            <a:ext cx="1228344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385818" y="2458019"/>
            <a:ext cx="1337945" cy="742950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596265" marR="5080" indent="-584200">
              <a:lnSpc>
                <a:spcPts val="1280"/>
              </a:lnSpc>
              <a:spcBef>
                <a:spcPts val="270"/>
              </a:spcBef>
            </a:pPr>
            <a:r>
              <a:rPr dirty="0" sz="1200" spc="95">
                <a:latin typeface="Arial"/>
                <a:cs typeface="Arial"/>
              </a:rPr>
              <a:t>−</a:t>
            </a:r>
            <a:r>
              <a:rPr dirty="0" sz="1200" spc="95" i="1">
                <a:latin typeface="Georgia"/>
                <a:cs typeface="Georgia"/>
              </a:rPr>
              <a:t>x</a:t>
            </a:r>
            <a:r>
              <a:rPr dirty="0" sz="1200" spc="95">
                <a:latin typeface="Arial"/>
                <a:cs typeface="Arial"/>
              </a:rPr>
              <a:t>(</a:t>
            </a:r>
            <a:r>
              <a:rPr dirty="0" sz="1200" spc="95" i="1">
                <a:latin typeface="Georgia"/>
                <a:cs typeface="Georgia"/>
              </a:rPr>
              <a:t>x</a:t>
            </a:r>
            <a:r>
              <a:rPr dirty="0" sz="1200" spc="-105" i="1">
                <a:latin typeface="Georgia"/>
                <a:cs typeface="Georgia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2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2</a:t>
            </a:r>
            <a:r>
              <a:rPr dirty="0" sz="1200" spc="-135">
                <a:latin typeface="Arial"/>
                <a:cs typeface="Arial"/>
              </a:rPr>
              <a:t>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55" i="1">
                <a:latin typeface="Georgia"/>
                <a:cs typeface="Georgia"/>
              </a:rPr>
              <a:t>x</a:t>
            </a:r>
            <a:r>
              <a:rPr dirty="0" sz="1200" spc="55">
                <a:latin typeface="Arial"/>
                <a:cs typeface="Arial"/>
              </a:rPr>
              <a:t>)  </a:t>
            </a:r>
            <a:r>
              <a:rPr dirty="0" baseline="-16203" sz="1800" spc="15" i="1">
                <a:latin typeface="Georgia"/>
                <a:cs typeface="Georgia"/>
              </a:rPr>
              <a:t>x</a:t>
            </a:r>
            <a:r>
              <a:rPr dirty="0" sz="800" spc="10">
                <a:latin typeface="Georgia"/>
                <a:cs typeface="Georgia"/>
              </a:rPr>
              <a:t>4</a:t>
            </a:r>
            <a:endParaRPr sz="800">
              <a:latin typeface="Georgia"/>
              <a:cs typeface="Georgia"/>
            </a:endParaRPr>
          </a:p>
          <a:p>
            <a:pPr marL="554990" marR="90170" indent="-542925">
              <a:lnSpc>
                <a:spcPts val="1280"/>
              </a:lnSpc>
              <a:spcBef>
                <a:spcPts val="370"/>
              </a:spcBef>
            </a:pPr>
            <a:r>
              <a:rPr dirty="0" sz="1200" spc="110">
                <a:latin typeface="Arial"/>
                <a:cs typeface="Arial"/>
              </a:rPr>
              <a:t>−(</a:t>
            </a:r>
            <a:r>
              <a:rPr dirty="0" sz="1200" spc="110" i="1">
                <a:latin typeface="Georgia"/>
                <a:cs typeface="Georgia"/>
              </a:rPr>
              <a:t>x</a:t>
            </a:r>
            <a:r>
              <a:rPr dirty="0" sz="1200" spc="-105" i="1">
                <a:latin typeface="Georgia"/>
                <a:cs typeface="Georgia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3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3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2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55">
                <a:latin typeface="Arial"/>
                <a:cs typeface="Arial"/>
              </a:rPr>
              <a:t> </a:t>
            </a:r>
            <a:r>
              <a:rPr dirty="0" sz="1200" spc="55" i="1">
                <a:latin typeface="Georgia"/>
                <a:cs typeface="Georgia"/>
              </a:rPr>
              <a:t>x</a:t>
            </a:r>
            <a:r>
              <a:rPr dirty="0" sz="1200" spc="55">
                <a:latin typeface="Arial"/>
                <a:cs typeface="Arial"/>
              </a:rPr>
              <a:t>)  </a:t>
            </a:r>
            <a:r>
              <a:rPr dirty="0" baseline="-16203" sz="1800" spc="30" i="1">
                <a:latin typeface="Georgia"/>
                <a:cs typeface="Georgia"/>
              </a:rPr>
              <a:t>x</a:t>
            </a:r>
            <a:r>
              <a:rPr dirty="0" sz="800" spc="20">
                <a:latin typeface="Georgia"/>
                <a:cs typeface="Georgia"/>
              </a:rPr>
              <a:t>3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73087" y="3338886"/>
            <a:ext cx="6192520" cy="782320"/>
          </a:xfrm>
          <a:prstGeom prst="rect">
            <a:avLst/>
          </a:prstGeom>
        </p:spPr>
        <p:txBody>
          <a:bodyPr wrap="square" lIns="0" tIns="10795" rIns="0" bIns="0" rtlCol="0" vert="horz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85"/>
              </a:spcBef>
            </a:pPr>
            <a:r>
              <a:rPr dirty="0" sz="1200" spc="-75">
                <a:latin typeface="Arial"/>
                <a:cs typeface="Arial"/>
              </a:rPr>
              <a:t>by </a:t>
            </a:r>
            <a:r>
              <a:rPr dirty="0" sz="1200" spc="-50">
                <a:latin typeface="Arial"/>
                <a:cs typeface="Arial"/>
              </a:rPr>
              <a:t>cancelling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10">
                <a:latin typeface="Arial"/>
                <a:cs typeface="Arial"/>
              </a:rPr>
              <a:t>factor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30">
                <a:latin typeface="Arial"/>
                <a:cs typeface="Arial"/>
              </a:rPr>
              <a:t>in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35">
                <a:latin typeface="Arial"/>
                <a:cs typeface="Arial"/>
              </a:rPr>
              <a:t>numerator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35">
                <a:latin typeface="Arial"/>
                <a:cs typeface="Arial"/>
              </a:rPr>
              <a:t>denominator. </a:t>
            </a:r>
            <a:r>
              <a:rPr dirty="0" sz="1200" spc="-65">
                <a:latin typeface="Arial"/>
                <a:cs typeface="Arial"/>
              </a:rPr>
              <a:t>We </a:t>
            </a:r>
            <a:r>
              <a:rPr dirty="0" sz="1200" spc="-80">
                <a:latin typeface="Arial"/>
                <a:cs typeface="Arial"/>
              </a:rPr>
              <a:t>have </a:t>
            </a:r>
            <a:r>
              <a:rPr dirty="0" sz="1200" spc="-35">
                <a:latin typeface="Arial"/>
                <a:cs typeface="Arial"/>
              </a:rPr>
              <a:t>found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55">
                <a:latin typeface="Arial"/>
                <a:cs typeface="Arial"/>
              </a:rPr>
              <a:t>required  </a:t>
            </a:r>
            <a:r>
              <a:rPr dirty="0" sz="1200" spc="-35">
                <a:latin typeface="Arial"/>
                <a:cs typeface="Arial"/>
              </a:rPr>
              <a:t>derivative.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25" b="1">
                <a:latin typeface="Trebuchet MS"/>
                <a:cs typeface="Trebuchet MS"/>
              </a:rPr>
              <a:t>Example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155685" y="4279197"/>
            <a:ext cx="4279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5" i="1">
                <a:latin typeface="Georgia"/>
                <a:cs typeface="Georgia"/>
              </a:rPr>
              <a:t>x</a:t>
            </a:r>
            <a:r>
              <a:rPr dirty="0" baseline="31250" sz="1200" spc="22">
                <a:latin typeface="Georgia"/>
                <a:cs typeface="Georgia"/>
              </a:rPr>
              <a:t>2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25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59099" y="4506366"/>
            <a:ext cx="419100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73087" y="4382826"/>
            <a:ext cx="4753610" cy="6635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85">
                <a:latin typeface="Arial"/>
                <a:cs typeface="Arial"/>
              </a:rPr>
              <a:t>Suppose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30">
                <a:latin typeface="Arial"/>
                <a:cs typeface="Arial"/>
              </a:rPr>
              <a:t>want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20">
                <a:latin typeface="Arial"/>
                <a:cs typeface="Arial"/>
              </a:rPr>
              <a:t>differentiate </a:t>
            </a:r>
            <a:r>
              <a:rPr dirty="0" sz="1200" spc="-105" i="1">
                <a:latin typeface="Georgia"/>
                <a:cs typeface="Georgia"/>
              </a:rPr>
              <a:t>y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baseline="-37037" sz="1800" spc="-15">
                <a:latin typeface="Arial"/>
                <a:cs typeface="Arial"/>
              </a:rPr>
              <a:t>2</a:t>
            </a:r>
            <a:r>
              <a:rPr dirty="0" baseline="-37037" sz="1800" spc="-15" i="1">
                <a:latin typeface="Georgia"/>
                <a:cs typeface="Georgia"/>
              </a:rPr>
              <a:t>x </a:t>
            </a:r>
            <a:r>
              <a:rPr dirty="0" baseline="-37037" sz="1800" spc="337">
                <a:latin typeface="Arial"/>
                <a:cs typeface="Arial"/>
              </a:rPr>
              <a:t>− </a:t>
            </a:r>
            <a:r>
              <a:rPr dirty="0" baseline="-37037" sz="1800" spc="-127">
                <a:latin typeface="Arial"/>
                <a:cs typeface="Arial"/>
              </a:rPr>
              <a:t>7</a:t>
            </a:r>
            <a:r>
              <a:rPr dirty="0" baseline="-37037" sz="1800" spc="-112">
                <a:latin typeface="Arial"/>
                <a:cs typeface="Arial"/>
              </a:rPr>
              <a:t> </a:t>
            </a:r>
            <a:r>
              <a:rPr dirty="0" sz="1200" spc="1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65">
                <a:latin typeface="Arial"/>
                <a:cs typeface="Arial"/>
              </a:rPr>
              <a:t>We recognise </a:t>
            </a:r>
            <a:r>
              <a:rPr dirty="0" sz="1200" spc="-20">
                <a:latin typeface="Arial"/>
                <a:cs typeface="Arial"/>
              </a:rPr>
              <a:t>this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-80">
                <a:latin typeface="Arial"/>
                <a:cs typeface="Arial"/>
              </a:rPr>
              <a:t>a </a:t>
            </a:r>
            <a:r>
              <a:rPr dirty="0" sz="1200" spc="-15">
                <a:latin typeface="Arial"/>
                <a:cs typeface="Arial"/>
              </a:rPr>
              <a:t>quotient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20">
                <a:latin typeface="Arial"/>
                <a:cs typeface="Arial"/>
              </a:rPr>
              <a:t>identify </a:t>
            </a: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15" i="1">
                <a:latin typeface="Georgia"/>
                <a:cs typeface="Georgia"/>
              </a:rPr>
              <a:t>x</a:t>
            </a:r>
            <a:r>
              <a:rPr dirty="0" baseline="31250" sz="1200" spc="22">
                <a:latin typeface="Georgia"/>
                <a:cs typeface="Georgia"/>
              </a:rPr>
              <a:t>2 </a:t>
            </a:r>
            <a:r>
              <a:rPr dirty="0" sz="1200" spc="210">
                <a:latin typeface="Arial"/>
                <a:cs typeface="Arial"/>
              </a:rPr>
              <a:t>+ </a:t>
            </a:r>
            <a:r>
              <a:rPr dirty="0" sz="1200" spc="-85">
                <a:latin typeface="Arial"/>
                <a:cs typeface="Arial"/>
              </a:rPr>
              <a:t>6 </a:t>
            </a:r>
            <a:r>
              <a:rPr dirty="0" sz="1200" spc="-65">
                <a:latin typeface="Arial"/>
                <a:cs typeface="Arial"/>
              </a:rPr>
              <a:t>and </a:t>
            </a: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370">
                <a:latin typeface="Arial"/>
                <a:cs typeface="Arial"/>
              </a:rPr>
              <a:t> </a:t>
            </a:r>
            <a:r>
              <a:rPr dirty="0" sz="1200" spc="-35">
                <a:latin typeface="Arial"/>
                <a:cs typeface="Arial"/>
              </a:rPr>
              <a:t>7.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08803" y="5195439"/>
            <a:ext cx="1725930" cy="2197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0">
              <a:lnSpc>
                <a:spcPts val="525"/>
              </a:lnSpc>
              <a:spcBef>
                <a:spcPts val="95"/>
              </a:spcBef>
            </a:pPr>
            <a:r>
              <a:rPr dirty="0" sz="800" spc="-2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  <a:p>
            <a:pPr marL="12700">
              <a:lnSpc>
                <a:spcPts val="1005"/>
              </a:lnSpc>
              <a:tabLst>
                <a:tab pos="1017905" algn="l"/>
              </a:tabLst>
            </a:pP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30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6	</a:t>
            </a: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73096" y="5576122"/>
            <a:ext cx="9486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latin typeface="Arial"/>
                <a:cs typeface="Arial"/>
              </a:rPr>
              <a:t>Differentiating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113379" y="5980074"/>
            <a:ext cx="167639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100832" y="5960171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100827" y="5856541"/>
            <a:ext cx="5670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7037" sz="1800" spc="-37">
                <a:latin typeface="Arial"/>
                <a:cs typeface="Arial"/>
              </a:rPr>
              <a:t>d</a:t>
            </a:r>
            <a:r>
              <a:rPr dirty="0" baseline="37037" sz="1800" spc="-37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88155" y="5980074"/>
            <a:ext cx="167639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3975608" y="5727841"/>
            <a:ext cx="482600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445">
              <a:lnSpc>
                <a:spcPct val="113300"/>
              </a:lnSpc>
              <a:spcBef>
                <a:spcPts val="100"/>
              </a:spcBef>
            </a:pPr>
            <a:r>
              <a:rPr dirty="0" sz="1200" spc="-55">
                <a:latin typeface="Arial"/>
                <a:cs typeface="Arial"/>
              </a:rPr>
              <a:t>d</a:t>
            </a:r>
            <a:r>
              <a:rPr dirty="0" sz="1200" spc="-55" i="1">
                <a:latin typeface="Georgia"/>
                <a:cs typeface="Georgia"/>
              </a:rPr>
              <a:t>v </a:t>
            </a:r>
            <a:r>
              <a:rPr dirty="0" baseline="-37037" sz="1800" spc="315">
                <a:latin typeface="Arial"/>
                <a:cs typeface="Arial"/>
              </a:rPr>
              <a:t>=</a:t>
            </a:r>
            <a:r>
              <a:rPr dirty="0" baseline="-37037" sz="1800" spc="-67">
                <a:latin typeface="Arial"/>
                <a:cs typeface="Arial"/>
              </a:rPr>
              <a:t> </a:t>
            </a:r>
            <a:r>
              <a:rPr dirty="0" baseline="-37037" sz="1800" spc="-127">
                <a:latin typeface="Arial"/>
                <a:cs typeface="Arial"/>
              </a:rPr>
              <a:t>2  </a:t>
            </a: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3102" y="6199441"/>
            <a:ext cx="13881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latin typeface="Arial"/>
                <a:cs typeface="Arial"/>
              </a:rPr>
              <a:t>Quoting </a:t>
            </a:r>
            <a:r>
              <a:rPr dirty="0" sz="1200" spc="-20">
                <a:latin typeface="Arial"/>
                <a:cs typeface="Arial"/>
              </a:rPr>
              <a:t>the</a:t>
            </a:r>
            <a:r>
              <a:rPr dirty="0" sz="1200" spc="10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formula: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237994" y="6409751"/>
            <a:ext cx="1803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105" i="1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247491" y="6635394"/>
            <a:ext cx="167640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234944" y="6511858"/>
            <a:ext cx="365125" cy="313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6220">
              <a:lnSpc>
                <a:spcPts val="1135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35"/>
              </a:lnSpc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738219" y="6524142"/>
            <a:ext cx="123444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3632707" y="6400603"/>
            <a:ext cx="5245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" algn="l"/>
              </a:tabLst>
            </a:pPr>
            <a:r>
              <a:rPr dirty="0" sz="1200" spc="-85" i="1">
                <a:latin typeface="Georgia"/>
                <a:cs typeface="Georgia"/>
              </a:rPr>
              <a:t>v	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25" i="1">
                <a:latin typeface="Georgia"/>
                <a:cs typeface="Georgia"/>
              </a:rPr>
              <a:t>u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725675" y="6391777"/>
            <a:ext cx="5613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245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30" i="1">
                <a:latin typeface="Georgia"/>
                <a:cs typeface="Georgia"/>
              </a:rPr>
              <a:t>u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-20" i="1">
                <a:latin typeface="Georgia"/>
                <a:cs typeface="Georgia"/>
              </a:rPr>
              <a:t>v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160367" y="6524142"/>
            <a:ext cx="120396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3645255" y="6635394"/>
            <a:ext cx="650748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727196" y="6503033"/>
            <a:ext cx="566420" cy="277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755"/>
              </a:lnSpc>
              <a:spcBef>
                <a:spcPts val="95"/>
              </a:spcBef>
              <a:tabLst>
                <a:tab pos="420370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algn="ctr" marR="78105">
              <a:lnSpc>
                <a:spcPts val="1235"/>
              </a:lnSpc>
            </a:pPr>
            <a:r>
              <a:rPr dirty="0" baseline="-16203" sz="1800" spc="-44" i="1">
                <a:latin typeface="Georgia"/>
                <a:cs typeface="Georgia"/>
              </a:rPr>
              <a:t>v</a:t>
            </a:r>
            <a:r>
              <a:rPr dirty="0" sz="800" spc="-30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3098" y="6856280"/>
            <a:ext cx="193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10">
                <a:latin typeface="Arial"/>
                <a:cs typeface="Arial"/>
              </a:rPr>
              <a:t>S</a:t>
            </a:r>
            <a:r>
              <a:rPr dirty="0" sz="1200" spc="-40"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2643987" y="7400442"/>
            <a:ext cx="167639" cy="6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31439" y="7148208"/>
            <a:ext cx="192405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133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75" i="1">
                <a:latin typeface="Georgia"/>
                <a:cs typeface="Georgia"/>
              </a:rPr>
              <a:t>y 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39286" y="7276905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209391" y="7400442"/>
            <a:ext cx="1690116" cy="60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939285" y="7793542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209391" y="7917078"/>
            <a:ext cx="1344168" cy="6095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2939287" y="8310178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3209391" y="8433714"/>
            <a:ext cx="940307" cy="6095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3196843" y="7148209"/>
            <a:ext cx="1715770" cy="1473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1340" marR="5080" indent="-548640">
              <a:lnSpc>
                <a:spcPct val="113300"/>
              </a:lnSpc>
              <a:spcBef>
                <a:spcPts val="100"/>
              </a:spcBef>
            </a:pP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</a:t>
            </a:r>
            <a:r>
              <a:rPr dirty="0" sz="1200" spc="-30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7)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</a:t>
            </a:r>
            <a:r>
              <a:rPr dirty="0" sz="1200" spc="-40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30">
                <a:latin typeface="Arial"/>
                <a:cs typeface="Arial"/>
              </a:rPr>
              <a:t>(</a:t>
            </a:r>
            <a:r>
              <a:rPr dirty="0" sz="1200" spc="30" i="1">
                <a:latin typeface="Georgia"/>
                <a:cs typeface="Georgia"/>
              </a:rPr>
              <a:t>x</a:t>
            </a:r>
            <a:r>
              <a:rPr dirty="0" baseline="31250" sz="1200" spc="44">
                <a:latin typeface="Georgia"/>
                <a:cs typeface="Georgia"/>
              </a:rPr>
              <a:t>2</a:t>
            </a:r>
            <a:r>
              <a:rPr dirty="0" baseline="31250" sz="1200" spc="172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6)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85">
                <a:latin typeface="Arial"/>
                <a:cs typeface="Arial"/>
              </a:rPr>
              <a:t> 2  </a:t>
            </a: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2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7)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  <a:p>
            <a:pPr marL="303530">
              <a:lnSpc>
                <a:spcPts val="500"/>
              </a:lnSpc>
              <a:spcBef>
                <a:spcPts val="965"/>
              </a:spcBef>
              <a:tabLst>
                <a:tab pos="977265" algn="l"/>
              </a:tabLst>
            </a:pPr>
            <a:r>
              <a:rPr dirty="0" sz="800" spc="-25">
                <a:latin typeface="Georgia"/>
                <a:cs typeface="Georgia"/>
              </a:rPr>
              <a:t>2	2</a:t>
            </a:r>
            <a:endParaRPr sz="800">
              <a:latin typeface="Georgia"/>
              <a:cs typeface="Georgia"/>
            </a:endParaRPr>
          </a:p>
          <a:p>
            <a:pPr marL="12700">
              <a:lnSpc>
                <a:spcPts val="980"/>
              </a:lnSpc>
            </a:pPr>
            <a:r>
              <a:rPr dirty="0" sz="1200" spc="-15">
                <a:latin typeface="Arial"/>
                <a:cs typeface="Arial"/>
              </a:rPr>
              <a:t>2(2</a:t>
            </a:r>
            <a:r>
              <a:rPr dirty="0" sz="1200" spc="-15" i="1">
                <a:latin typeface="Georgia"/>
                <a:cs typeface="Georgia"/>
              </a:rPr>
              <a:t>x</a:t>
            </a:r>
            <a:r>
              <a:rPr dirty="0" sz="1200" spc="165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7</a:t>
            </a:r>
            <a:r>
              <a:rPr dirty="0" sz="1200" spc="-10" i="1">
                <a:latin typeface="Georgia"/>
                <a:cs typeface="Georgia"/>
              </a:rPr>
              <a:t>x</a:t>
            </a:r>
            <a:r>
              <a:rPr dirty="0" sz="1200" spc="-20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90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65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6)</a:t>
            </a:r>
            <a:endParaRPr sz="1200">
              <a:latin typeface="Arial"/>
              <a:cs typeface="Arial"/>
            </a:endParaRPr>
          </a:p>
          <a:p>
            <a:pPr marL="387350">
              <a:lnSpc>
                <a:spcPct val="100000"/>
              </a:lnSpc>
              <a:spcBef>
                <a:spcPts val="180"/>
              </a:spcBef>
            </a:pP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2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7)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  <a:p>
            <a:pPr marL="184785" marR="754380" indent="-172720">
              <a:lnSpc>
                <a:spcPct val="112500"/>
              </a:lnSpc>
              <a:spcBef>
                <a:spcPts val="825"/>
              </a:spcBef>
            </a:pPr>
            <a:r>
              <a:rPr dirty="0" sz="1200">
                <a:latin typeface="Arial"/>
                <a:cs typeface="Arial"/>
              </a:rPr>
              <a:t>2(</a:t>
            </a:r>
            <a:r>
              <a:rPr dirty="0" sz="1200" i="1">
                <a:latin typeface="Georgia"/>
                <a:cs typeface="Georgia"/>
              </a:rPr>
              <a:t>x</a:t>
            </a:r>
            <a:r>
              <a:rPr dirty="0" baseline="31250" sz="1200">
                <a:latin typeface="Georgia"/>
                <a:cs typeface="Georgia"/>
              </a:rPr>
              <a:t>2</a:t>
            </a:r>
            <a:r>
              <a:rPr dirty="0" baseline="31250" sz="1200" spc="150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7</a:t>
            </a:r>
            <a:r>
              <a:rPr dirty="0" sz="1200" spc="-10" i="1">
                <a:latin typeface="Georgia"/>
                <a:cs typeface="Georgia"/>
              </a:rPr>
              <a:t>x</a:t>
            </a:r>
            <a:r>
              <a:rPr dirty="0" sz="1200" spc="-50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6)  </a:t>
            </a: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3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7)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685647" y="8848242"/>
            <a:ext cx="6172200" cy="6095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73100" y="8982263"/>
            <a:ext cx="5265420" cy="7943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35">
                <a:latin typeface="Arial"/>
                <a:cs typeface="Arial"/>
              </a:rPr>
              <a:t>In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30">
                <a:latin typeface="Arial"/>
                <a:cs typeface="Arial"/>
              </a:rPr>
              <a:t>following </a:t>
            </a:r>
            <a:r>
              <a:rPr dirty="0" sz="1200" spc="-60">
                <a:latin typeface="Arial"/>
                <a:cs typeface="Arial"/>
              </a:rPr>
              <a:t>Example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15">
                <a:latin typeface="Arial"/>
                <a:cs typeface="Arial"/>
              </a:rPr>
              <a:t>will </a:t>
            </a:r>
            <a:r>
              <a:rPr dirty="0" sz="1200" spc="-100">
                <a:latin typeface="Arial"/>
                <a:cs typeface="Arial"/>
              </a:rPr>
              <a:t>use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15">
                <a:latin typeface="Arial"/>
                <a:cs typeface="Arial"/>
              </a:rPr>
              <a:t>quotient </a:t>
            </a:r>
            <a:r>
              <a:rPr dirty="0" sz="1200" spc="-45">
                <a:latin typeface="Arial"/>
                <a:cs typeface="Arial"/>
              </a:rPr>
              <a:t>rule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50">
                <a:latin typeface="Arial"/>
                <a:cs typeface="Arial"/>
              </a:rPr>
              <a:t>establish </a:t>
            </a:r>
            <a:r>
              <a:rPr dirty="0" sz="1200" spc="-35">
                <a:latin typeface="Arial"/>
                <a:cs typeface="Arial"/>
              </a:rPr>
              <a:t>another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result.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200" spc="-25" b="1">
                <a:latin typeface="Trebuchet MS"/>
                <a:cs typeface="Trebuchet MS"/>
              </a:rPr>
              <a:t>Example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85">
                <a:latin typeface="Arial"/>
                <a:cs typeface="Arial"/>
              </a:rPr>
              <a:t>Suppose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30">
                <a:latin typeface="Arial"/>
                <a:cs typeface="Arial"/>
              </a:rPr>
              <a:t>want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20">
                <a:latin typeface="Arial"/>
                <a:cs typeface="Arial"/>
              </a:rPr>
              <a:t>differentiate </a:t>
            </a:r>
            <a:r>
              <a:rPr dirty="0" sz="1200" spc="-105" i="1">
                <a:latin typeface="Georgia"/>
                <a:cs typeface="Georgia"/>
              </a:rPr>
              <a:t>y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5">
                <a:latin typeface="Arial"/>
                <a:cs typeface="Arial"/>
              </a:rPr>
              <a:t>tan</a:t>
            </a:r>
            <a:r>
              <a:rPr dirty="0" sz="1200" spc="-50">
                <a:latin typeface="Arial"/>
                <a:cs typeface="Arial"/>
              </a:rPr>
              <a:t>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sz="1200" spc="3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6089904" y="9844628"/>
            <a:ext cx="767080" cy="268381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673100" y="9983169"/>
            <a:ext cx="1501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60"/>
              </a:lnSpc>
            </a:pPr>
            <a:r>
              <a:rPr dirty="0" sz="1200" spc="-30">
                <a:solidFill>
                  <a:srgbClr val="231F20"/>
                </a:solidFill>
                <a:latin typeface="Arial"/>
                <a:cs typeface="Arial"/>
                <a:hlinkClick r:id="rId20"/>
              </a:rPr>
              <a:t>www.mathcentre.ac.uk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1</a:t>
            </a:fld>
          </a:p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1047" y="1089558"/>
            <a:ext cx="309371" cy="60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968500" y="1069654"/>
            <a:ext cx="3340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0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3100" y="862393"/>
            <a:ext cx="3691890" cy="311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758825">
              <a:lnSpc>
                <a:spcPts val="1130"/>
              </a:lnSpc>
              <a:spcBef>
                <a:spcPts val="95"/>
              </a:spcBef>
            </a:pP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2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ts val="1130"/>
              </a:lnSpc>
              <a:tabLst>
                <a:tab pos="1682750" algn="l"/>
              </a:tabLst>
            </a:pPr>
            <a:r>
              <a:rPr dirty="0" sz="1200" spc="-55">
                <a:latin typeface="Arial"/>
                <a:cs typeface="Arial"/>
              </a:rPr>
              <a:t>Recall 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5">
                <a:latin typeface="Arial"/>
                <a:cs typeface="Arial"/>
              </a:rPr>
              <a:t>tan</a:t>
            </a:r>
            <a:r>
              <a:rPr dirty="0" sz="1200" spc="-22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5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	</a:t>
            </a:r>
            <a:r>
              <a:rPr dirty="0" sz="1200" spc="-85">
                <a:latin typeface="Arial"/>
                <a:cs typeface="Arial"/>
              </a:rPr>
              <a:t>so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80">
                <a:latin typeface="Arial"/>
                <a:cs typeface="Arial"/>
              </a:rPr>
              <a:t>have a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quotient </a:t>
            </a:r>
            <a:r>
              <a:rPr dirty="0" sz="1200" spc="-30">
                <a:latin typeface="Arial"/>
                <a:cs typeface="Arial"/>
              </a:rPr>
              <a:t>in </a:t>
            </a:r>
            <a:r>
              <a:rPr dirty="0" sz="1200" spc="-45">
                <a:latin typeface="Arial"/>
                <a:cs typeface="Arial"/>
              </a:rPr>
              <a:t>which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018537" y="1322637"/>
            <a:ext cx="150749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08685" algn="l"/>
              </a:tabLst>
            </a:pP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7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3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	</a:t>
            </a: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6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04" y="1644201"/>
            <a:ext cx="193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10">
                <a:latin typeface="Arial"/>
                <a:cs typeface="Arial"/>
              </a:rPr>
              <a:t>S</a:t>
            </a:r>
            <a:r>
              <a:rPr dirty="0" sz="1200" spc="-40"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857347" y="1988718"/>
            <a:ext cx="167639" cy="60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844800" y="1968814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44804" y="1865180"/>
            <a:ext cx="71691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7037" sz="1800" spc="-37">
                <a:latin typeface="Arial"/>
                <a:cs typeface="Arial"/>
              </a:rPr>
              <a:t>d</a:t>
            </a:r>
            <a:r>
              <a:rPr dirty="0" baseline="37037" sz="1800" spc="-37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4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82999" y="1988718"/>
            <a:ext cx="167639" cy="60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870452" y="1968814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73499" y="1865180"/>
            <a:ext cx="8401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7037" sz="1800" spc="-82">
                <a:latin typeface="Arial"/>
                <a:cs typeface="Arial"/>
              </a:rPr>
              <a:t>d</a:t>
            </a:r>
            <a:r>
              <a:rPr dirty="0" baseline="37037" sz="1800" spc="-82" i="1">
                <a:latin typeface="Georgia"/>
                <a:cs typeface="Georgia"/>
              </a:rPr>
              <a:t>v</a:t>
            </a:r>
            <a:r>
              <a:rPr dirty="0" baseline="37037" sz="1800" spc="-44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3099" y="2163883"/>
            <a:ext cx="13881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latin typeface="Arial"/>
                <a:cs typeface="Arial"/>
              </a:rPr>
              <a:t>Quoting </a:t>
            </a:r>
            <a:r>
              <a:rPr dirty="0" sz="1200" spc="-20">
                <a:latin typeface="Arial"/>
                <a:cs typeface="Arial"/>
              </a:rPr>
              <a:t>the</a:t>
            </a:r>
            <a:r>
              <a:rPr dirty="0" sz="1200" spc="10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formula: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37991" y="2340671"/>
            <a:ext cx="1803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105" i="1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247491" y="2567838"/>
            <a:ext cx="167640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234944" y="2444301"/>
            <a:ext cx="365125" cy="311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6220">
              <a:lnSpc>
                <a:spcPts val="113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30"/>
              </a:lnSpc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738219" y="2456586"/>
            <a:ext cx="123444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632707" y="2331523"/>
            <a:ext cx="5245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" algn="l"/>
              </a:tabLst>
            </a:pPr>
            <a:r>
              <a:rPr dirty="0" sz="1200" spc="-85" i="1">
                <a:latin typeface="Georgia"/>
                <a:cs typeface="Georgia"/>
              </a:rPr>
              <a:t>v	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25" i="1">
                <a:latin typeface="Georgia"/>
                <a:cs typeface="Georgia"/>
              </a:rPr>
              <a:t>u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725675" y="2322702"/>
            <a:ext cx="5613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245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30" i="1">
                <a:latin typeface="Georgia"/>
                <a:cs typeface="Georgia"/>
              </a:rPr>
              <a:t>u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-20" i="1">
                <a:latin typeface="Georgia"/>
                <a:cs typeface="Georgia"/>
              </a:rPr>
              <a:t>v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160367" y="2456586"/>
            <a:ext cx="120396" cy="609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45255" y="2567838"/>
            <a:ext cx="650748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727196" y="2435477"/>
            <a:ext cx="566420" cy="2762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750"/>
              </a:lnSpc>
              <a:spcBef>
                <a:spcPts val="95"/>
              </a:spcBef>
              <a:tabLst>
                <a:tab pos="420370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algn="ctr" marR="78105">
              <a:lnSpc>
                <a:spcPts val="1230"/>
              </a:lnSpc>
            </a:pPr>
            <a:r>
              <a:rPr dirty="0" baseline="-16203" sz="1800" spc="-44" i="1">
                <a:latin typeface="Georgia"/>
                <a:cs typeface="Georgia"/>
              </a:rPr>
              <a:t>v</a:t>
            </a:r>
            <a:r>
              <a:rPr dirty="0" sz="800" spc="-30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3098" y="2743003"/>
            <a:ext cx="193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10">
                <a:latin typeface="Arial"/>
                <a:cs typeface="Arial"/>
              </a:rPr>
              <a:t>S</a:t>
            </a:r>
            <a:r>
              <a:rPr dirty="0" sz="1200" spc="-40"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555595" y="3235350"/>
            <a:ext cx="167639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2543048" y="2983111"/>
            <a:ext cx="192405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133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75" i="1">
                <a:latin typeface="Georgia"/>
                <a:cs typeface="Georgia"/>
              </a:rPr>
              <a:t>y 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52422" y="3110289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120999" y="3235350"/>
            <a:ext cx="1866900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852418" y="3494341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3120999" y="3617874"/>
            <a:ext cx="905256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3108453" y="2983117"/>
            <a:ext cx="1892300" cy="8229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762000" marR="5080" indent="-749935">
              <a:lnSpc>
                <a:spcPct val="113300"/>
              </a:lnSpc>
              <a:spcBef>
                <a:spcPts val="100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3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40" i="1">
                <a:latin typeface="Georgia"/>
                <a:cs typeface="Georgia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20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5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2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40" i="1">
                <a:latin typeface="Georgia"/>
                <a:cs typeface="Georgia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140">
                <a:latin typeface="Arial"/>
                <a:cs typeface="Arial"/>
              </a:rPr>
              <a:t>(−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25">
                <a:latin typeface="Arial"/>
                <a:cs typeface="Arial"/>
              </a:rPr>
              <a:t> </a:t>
            </a:r>
            <a:r>
              <a:rPr dirty="0" sz="1200" spc="55" i="1">
                <a:latin typeface="Georgia"/>
                <a:cs typeface="Georgia"/>
              </a:rPr>
              <a:t>x</a:t>
            </a:r>
            <a:r>
              <a:rPr dirty="0" sz="1200" spc="55">
                <a:latin typeface="Arial"/>
                <a:cs typeface="Arial"/>
              </a:rPr>
              <a:t>)  </a:t>
            </a: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24305" sz="1200" spc="-127">
                <a:latin typeface="Georgia"/>
                <a:cs typeface="Georgia"/>
              </a:rPr>
              <a:t>2</a:t>
            </a:r>
            <a:r>
              <a:rPr dirty="0" baseline="24305" sz="1200" spc="-89">
                <a:latin typeface="Georgia"/>
                <a:cs typeface="Georgia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ts val="1390"/>
              </a:lnSpc>
            </a:pP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31250" sz="1200" spc="-127">
                <a:latin typeface="Georgia"/>
                <a:cs typeface="Georgia"/>
              </a:rPr>
              <a:t>2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baseline="34722" sz="1200" spc="-60">
                <a:latin typeface="Georgia"/>
                <a:cs typeface="Georgia"/>
              </a:rPr>
              <a:t>2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algn="ctr" marR="953135">
              <a:lnSpc>
                <a:spcPct val="100000"/>
              </a:lnSpc>
              <a:spcBef>
                <a:spcPts val="180"/>
              </a:spcBef>
            </a:pP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24305" sz="1200" spc="-127">
                <a:latin typeface="Georgia"/>
                <a:cs typeface="Georgia"/>
              </a:rPr>
              <a:t>2</a:t>
            </a:r>
            <a:r>
              <a:rPr dirty="0" baseline="24305" sz="1200" spc="-97">
                <a:latin typeface="Georgia"/>
                <a:cs typeface="Georgia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3097" y="3875341"/>
            <a:ext cx="54152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latin typeface="Arial"/>
                <a:cs typeface="Arial"/>
              </a:rPr>
              <a:t>The </a:t>
            </a:r>
            <a:r>
              <a:rPr dirty="0" sz="1200" spc="5">
                <a:latin typeface="Arial"/>
                <a:cs typeface="Arial"/>
              </a:rPr>
              <a:t>top </a:t>
            </a:r>
            <a:r>
              <a:rPr dirty="0" sz="1200" spc="-45">
                <a:latin typeface="Arial"/>
                <a:cs typeface="Arial"/>
              </a:rPr>
              <a:t>line </a:t>
            </a:r>
            <a:r>
              <a:rPr dirty="0" sz="1200" spc="-65">
                <a:latin typeface="Arial"/>
                <a:cs typeface="Arial"/>
              </a:rPr>
              <a:t>can </a:t>
            </a:r>
            <a:r>
              <a:rPr dirty="0" sz="1200" spc="-85">
                <a:latin typeface="Arial"/>
                <a:cs typeface="Arial"/>
              </a:rPr>
              <a:t>be </a:t>
            </a:r>
            <a:r>
              <a:rPr dirty="0" sz="1200" spc="-35">
                <a:latin typeface="Arial"/>
                <a:cs typeface="Arial"/>
              </a:rPr>
              <a:t>simplified </a:t>
            </a:r>
            <a:r>
              <a:rPr dirty="0" sz="1200" spc="-60">
                <a:latin typeface="Arial"/>
                <a:cs typeface="Arial"/>
              </a:rPr>
              <a:t>using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50">
                <a:latin typeface="Arial"/>
                <a:cs typeface="Arial"/>
              </a:rPr>
              <a:t>standard </a:t>
            </a:r>
            <a:r>
              <a:rPr dirty="0" sz="1200" spc="-35">
                <a:latin typeface="Arial"/>
                <a:cs typeface="Arial"/>
              </a:rPr>
              <a:t>result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31250" sz="1200" spc="-127">
                <a:latin typeface="Georgia"/>
                <a:cs typeface="Georgia"/>
              </a:rPr>
              <a:t>2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 </a:t>
            </a:r>
            <a:r>
              <a:rPr dirty="0" sz="1200" spc="-35">
                <a:latin typeface="Arial"/>
                <a:cs typeface="Arial"/>
              </a:rPr>
              <a:t>sin</a:t>
            </a:r>
            <a:r>
              <a:rPr dirty="0" baseline="31250" sz="1200" spc="-52">
                <a:latin typeface="Georgia"/>
                <a:cs typeface="Georgia"/>
              </a:rPr>
              <a:t>2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35">
                <a:latin typeface="Arial"/>
                <a:cs typeface="Arial"/>
              </a:rPr>
              <a:t>1.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75">
                <a:latin typeface="Arial"/>
                <a:cs typeface="Arial"/>
              </a:rPr>
              <a:t>So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303879" y="4384446"/>
            <a:ext cx="167639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3291332" y="4135263"/>
            <a:ext cx="192405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125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75" i="1">
                <a:latin typeface="Georgia"/>
                <a:cs typeface="Georgia"/>
              </a:rPr>
              <a:t>y 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00701" y="4260908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870807" y="4384446"/>
            <a:ext cx="370332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858259" y="4135260"/>
            <a:ext cx="393700" cy="43688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80"/>
              </a:spcBef>
            </a:pP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80"/>
              </a:spcBef>
            </a:pP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24305" sz="1200" spc="-127">
                <a:latin typeface="Georgia"/>
                <a:cs typeface="Georgia"/>
              </a:rPr>
              <a:t>2</a:t>
            </a:r>
            <a:r>
              <a:rPr dirty="0" baseline="24305" sz="1200" spc="-22">
                <a:latin typeface="Georgia"/>
                <a:cs typeface="Georgia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397855" y="4841646"/>
            <a:ext cx="309372" cy="6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5385308" y="4589412"/>
            <a:ext cx="335915" cy="44005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8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709922" y="4718108"/>
            <a:ext cx="6985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73098" y="4718108"/>
            <a:ext cx="4671695" cy="7581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latin typeface="Arial"/>
                <a:cs typeface="Arial"/>
              </a:rPr>
              <a:t>This </a:t>
            </a:r>
            <a:r>
              <a:rPr dirty="0" sz="1200" spc="-65">
                <a:latin typeface="Arial"/>
                <a:cs typeface="Arial"/>
              </a:rPr>
              <a:t>can </a:t>
            </a:r>
            <a:r>
              <a:rPr dirty="0" sz="1200" spc="-85">
                <a:latin typeface="Arial"/>
                <a:cs typeface="Arial"/>
              </a:rPr>
              <a:t>be </a:t>
            </a:r>
            <a:r>
              <a:rPr dirty="0" sz="1200">
                <a:latin typeface="Arial"/>
                <a:cs typeface="Arial"/>
              </a:rPr>
              <a:t>written </a:t>
            </a:r>
            <a:r>
              <a:rPr dirty="0" sz="1200" spc="-105">
                <a:latin typeface="Arial"/>
                <a:cs typeface="Arial"/>
              </a:rPr>
              <a:t>as </a:t>
            </a:r>
            <a:r>
              <a:rPr dirty="0" sz="1200" spc="-100">
                <a:latin typeface="Arial"/>
                <a:cs typeface="Arial"/>
              </a:rPr>
              <a:t>sec</a:t>
            </a:r>
            <a:r>
              <a:rPr dirty="0" baseline="31250" sz="1200" spc="-150">
                <a:latin typeface="Georgia"/>
                <a:cs typeface="Georgia"/>
              </a:rPr>
              <a:t>2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90">
                <a:latin typeface="Arial"/>
                <a:cs typeface="Arial"/>
              </a:rPr>
              <a:t>because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15">
                <a:latin typeface="Arial"/>
                <a:cs typeface="Arial"/>
              </a:rPr>
              <a:t>function </a:t>
            </a:r>
            <a:r>
              <a:rPr dirty="0" sz="1200" spc="-130">
                <a:latin typeface="Arial"/>
                <a:cs typeface="Arial"/>
              </a:rPr>
              <a:t>sec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65">
                <a:latin typeface="Arial"/>
                <a:cs typeface="Arial"/>
              </a:rPr>
              <a:t>is </a:t>
            </a:r>
            <a:r>
              <a:rPr dirty="0" sz="1200" spc="-50">
                <a:latin typeface="Arial"/>
                <a:cs typeface="Arial"/>
              </a:rPr>
              <a:t>defined </a:t>
            </a:r>
            <a:r>
              <a:rPr dirty="0" sz="1200" spc="40">
                <a:latin typeface="Arial"/>
                <a:cs typeface="Arial"/>
              </a:rPr>
              <a:t>to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be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dirty="0" sz="1200" spc="-25" b="1">
                <a:latin typeface="Trebuchet MS"/>
                <a:cs typeface="Trebuchet MS"/>
              </a:rPr>
              <a:t>Example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575"/>
              </a:spcBef>
            </a:pPr>
            <a:r>
              <a:rPr dirty="0" sz="1200" spc="-85">
                <a:latin typeface="Arial"/>
                <a:cs typeface="Arial"/>
              </a:rPr>
              <a:t>Suppose </a:t>
            </a:r>
            <a:r>
              <a:rPr dirty="0" sz="1200" spc="-95">
                <a:latin typeface="Arial"/>
                <a:cs typeface="Arial"/>
              </a:rPr>
              <a:t>we </a:t>
            </a:r>
            <a:r>
              <a:rPr dirty="0" sz="1200" spc="-30">
                <a:latin typeface="Arial"/>
                <a:cs typeface="Arial"/>
              </a:rPr>
              <a:t>want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20">
                <a:latin typeface="Arial"/>
                <a:cs typeface="Arial"/>
              </a:rPr>
              <a:t>differentiate </a:t>
            </a:r>
            <a:r>
              <a:rPr dirty="0" sz="1200" spc="-105" i="1">
                <a:latin typeface="Georgia"/>
                <a:cs typeface="Georgia"/>
              </a:rPr>
              <a:t>y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30">
                <a:latin typeface="Arial"/>
                <a:cs typeface="Arial"/>
              </a:rPr>
              <a:t>sec</a:t>
            </a:r>
            <a:r>
              <a:rPr dirty="0" sz="1200" spc="-40">
                <a:latin typeface="Arial"/>
                <a:cs typeface="Arial"/>
              </a:rPr>
              <a:t>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sz="1200" spc="3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982315" y="5705754"/>
            <a:ext cx="309372" cy="60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969767" y="5455051"/>
            <a:ext cx="335915" cy="44005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290"/>
              </a:spcBef>
            </a:pP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195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8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294382" y="5582217"/>
            <a:ext cx="133032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5">
                <a:latin typeface="Arial"/>
                <a:cs typeface="Arial"/>
              </a:rPr>
              <a:t>, </a:t>
            </a:r>
            <a:r>
              <a:rPr dirty="0" sz="1200" spc="20">
                <a:latin typeface="Arial"/>
                <a:cs typeface="Arial"/>
              </a:rPr>
              <a:t>that </a:t>
            </a:r>
            <a:r>
              <a:rPr dirty="0" sz="1200" spc="-40">
                <a:latin typeface="Arial"/>
                <a:cs typeface="Arial"/>
              </a:rPr>
              <a:t>is, </a:t>
            </a:r>
            <a:r>
              <a:rPr dirty="0" sz="1200" spc="-80">
                <a:latin typeface="Arial"/>
                <a:cs typeface="Arial"/>
              </a:rPr>
              <a:t>a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quotient.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73102" y="5541918"/>
            <a:ext cx="2256155" cy="4705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1700"/>
              </a:lnSpc>
              <a:spcBef>
                <a:spcPts val="100"/>
              </a:spcBef>
            </a:pPr>
            <a:r>
              <a:rPr dirty="0" sz="1200" spc="-15">
                <a:latin typeface="Arial"/>
                <a:cs typeface="Arial"/>
              </a:rPr>
              <a:t>The function </a:t>
            </a:r>
            <a:r>
              <a:rPr dirty="0" sz="1200" spc="-130">
                <a:latin typeface="Arial"/>
                <a:cs typeface="Arial"/>
              </a:rPr>
              <a:t>sec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-65">
                <a:latin typeface="Arial"/>
                <a:cs typeface="Arial"/>
              </a:rPr>
              <a:t>is </a:t>
            </a:r>
            <a:r>
              <a:rPr dirty="0" sz="1200" spc="-50">
                <a:latin typeface="Arial"/>
                <a:cs typeface="Arial"/>
              </a:rPr>
              <a:t>defined </a:t>
            </a:r>
            <a:r>
              <a:rPr dirty="0" sz="1200" spc="40">
                <a:latin typeface="Arial"/>
                <a:cs typeface="Arial"/>
              </a:rPr>
              <a:t>to </a:t>
            </a:r>
            <a:r>
              <a:rPr dirty="0" sz="1200" spc="-85">
                <a:latin typeface="Arial"/>
                <a:cs typeface="Arial"/>
              </a:rPr>
              <a:t>be  </a:t>
            </a:r>
            <a:r>
              <a:rPr dirty="0" sz="1200" spc="-35">
                <a:latin typeface="Arial"/>
                <a:cs typeface="Arial"/>
              </a:rPr>
              <a:t>Taking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04927" y="5987600"/>
            <a:ext cx="6115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85" i="1">
                <a:latin typeface="Georgia"/>
                <a:cs typeface="Georgia"/>
              </a:rPr>
              <a:t>v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6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2974695" y="6409842"/>
            <a:ext cx="167639" cy="60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962143" y="5974723"/>
            <a:ext cx="549910" cy="62293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77165">
              <a:lnSpc>
                <a:spcPct val="100000"/>
              </a:lnSpc>
              <a:spcBef>
                <a:spcPts val="195"/>
              </a:spcBef>
            </a:pP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25" i="1">
                <a:latin typeface="Georgia"/>
                <a:cs typeface="Georgia"/>
              </a:rPr>
              <a:t>u </a:t>
            </a:r>
            <a:r>
              <a:rPr dirty="0" baseline="-37037" sz="1800" spc="315">
                <a:latin typeface="Arial"/>
                <a:cs typeface="Arial"/>
              </a:rPr>
              <a:t>=</a:t>
            </a:r>
            <a:r>
              <a:rPr dirty="0" baseline="-37037" sz="1800" spc="-202">
                <a:latin typeface="Arial"/>
                <a:cs typeface="Arial"/>
              </a:rPr>
              <a:t> </a:t>
            </a:r>
            <a:r>
              <a:rPr dirty="0" baseline="-37037" sz="1800" spc="-127">
                <a:latin typeface="Arial"/>
                <a:cs typeface="Arial"/>
              </a:rPr>
              <a:t>0</a:t>
            </a:r>
            <a:endParaRPr baseline="-37037"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765651" y="6409842"/>
            <a:ext cx="167639" cy="60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 txBox="1"/>
          <p:nvPr/>
        </p:nvSpPr>
        <p:spPr>
          <a:xfrm>
            <a:off x="3753103" y="6389939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756156" y="6286305"/>
            <a:ext cx="8401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7037" sz="1800" spc="-82">
                <a:latin typeface="Arial"/>
                <a:cs typeface="Arial"/>
              </a:rPr>
              <a:t>d</a:t>
            </a:r>
            <a:r>
              <a:rPr dirty="0" baseline="37037" sz="1800" spc="-82" i="1">
                <a:latin typeface="Georgia"/>
                <a:cs typeface="Georgia"/>
              </a:rPr>
              <a:t>v</a:t>
            </a:r>
            <a:r>
              <a:rPr dirty="0" baseline="37037" sz="1800" spc="-44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20">
                <a:latin typeface="Arial"/>
                <a:cs typeface="Arial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73104" y="6585008"/>
            <a:ext cx="13881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5">
                <a:latin typeface="Arial"/>
                <a:cs typeface="Arial"/>
              </a:rPr>
              <a:t>Quoting </a:t>
            </a:r>
            <a:r>
              <a:rPr dirty="0" sz="1200" spc="-20">
                <a:latin typeface="Arial"/>
                <a:cs typeface="Arial"/>
              </a:rPr>
              <a:t>the</a:t>
            </a:r>
            <a:r>
              <a:rPr dirty="0" sz="1200" spc="100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formula: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237996" y="6761795"/>
            <a:ext cx="1803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105" i="1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247491" y="6987438"/>
            <a:ext cx="167640" cy="60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3234944" y="6863901"/>
            <a:ext cx="365125" cy="3130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36220">
              <a:lnSpc>
                <a:spcPts val="1135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ts val="1135"/>
              </a:lnSpc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738219" y="6876186"/>
            <a:ext cx="123444" cy="60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3632707" y="6752648"/>
            <a:ext cx="52451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76225" algn="l"/>
              </a:tabLst>
            </a:pPr>
            <a:r>
              <a:rPr dirty="0" sz="1200" spc="-85" i="1">
                <a:latin typeface="Georgia"/>
                <a:cs typeface="Georgia"/>
              </a:rPr>
              <a:t>v	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-25" i="1">
                <a:latin typeface="Georgia"/>
                <a:cs typeface="Georgia"/>
              </a:rPr>
              <a:t>u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725675" y="6743826"/>
            <a:ext cx="561340" cy="1473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6245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30" i="1">
                <a:latin typeface="Georgia"/>
                <a:cs typeface="Georgia"/>
              </a:rPr>
              <a:t>u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-20" i="1">
                <a:latin typeface="Georgia"/>
                <a:cs typeface="Georgia"/>
              </a:rPr>
              <a:t>v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4160367" y="6876186"/>
            <a:ext cx="120396" cy="60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3645255" y="6987438"/>
            <a:ext cx="650748" cy="609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3727196" y="6855077"/>
            <a:ext cx="566420" cy="2774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755"/>
              </a:lnSpc>
              <a:spcBef>
                <a:spcPts val="95"/>
              </a:spcBef>
              <a:tabLst>
                <a:tab pos="420370" algn="l"/>
              </a:tabLst>
            </a:pP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r>
              <a:rPr dirty="0" sz="800" i="1">
                <a:latin typeface="Georgia"/>
                <a:cs typeface="Georgia"/>
              </a:rPr>
              <a:t>	</a:t>
            </a:r>
            <a:r>
              <a:rPr dirty="0" sz="800" spc="5">
                <a:latin typeface="Georgia"/>
                <a:cs typeface="Georgia"/>
              </a:rPr>
              <a:t>d</a:t>
            </a:r>
            <a:r>
              <a:rPr dirty="0" sz="800" spc="75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algn="ctr" marR="78105">
              <a:lnSpc>
                <a:spcPts val="1235"/>
              </a:lnSpc>
            </a:pPr>
            <a:r>
              <a:rPr dirty="0" baseline="-16203" sz="1800" spc="-44" i="1">
                <a:latin typeface="Georgia"/>
                <a:cs typeface="Georgia"/>
              </a:rPr>
              <a:t>v</a:t>
            </a:r>
            <a:r>
              <a:rPr dirty="0" sz="800" spc="-30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73098" y="7162604"/>
            <a:ext cx="19367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10">
                <a:latin typeface="Arial"/>
                <a:cs typeface="Arial"/>
              </a:rPr>
              <a:t>S</a:t>
            </a:r>
            <a:r>
              <a:rPr dirty="0" sz="1200" spc="-40"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781147" y="7654950"/>
            <a:ext cx="167639" cy="6095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 txBox="1"/>
          <p:nvPr/>
        </p:nvSpPr>
        <p:spPr>
          <a:xfrm>
            <a:off x="2768600" y="7405759"/>
            <a:ext cx="192405" cy="436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4445">
              <a:lnSpc>
                <a:spcPct val="112500"/>
              </a:lnSpc>
              <a:spcBef>
                <a:spcPts val="100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75" i="1">
                <a:latin typeface="Georgia"/>
                <a:cs typeface="Georgia"/>
              </a:rPr>
              <a:t>y </a:t>
            </a:r>
            <a:r>
              <a:rPr dirty="0" sz="1200" spc="-45" i="1">
                <a:latin typeface="Georgia"/>
                <a:cs typeface="Georgia"/>
              </a:rPr>
              <a:t> </a:t>
            </a: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077974" y="7531417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3348075" y="7654950"/>
            <a:ext cx="1414272" cy="6095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 txBox="1"/>
          <p:nvPr/>
        </p:nvSpPr>
        <p:spPr>
          <a:xfrm>
            <a:off x="3077973" y="7889557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348075" y="8013090"/>
            <a:ext cx="370332" cy="6095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3335526" y="7405764"/>
            <a:ext cx="1438275" cy="7950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35305" marR="5080" indent="-523240">
              <a:lnSpc>
                <a:spcPct val="112500"/>
              </a:lnSpc>
              <a:spcBef>
                <a:spcPts val="100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30" i="1">
                <a:latin typeface="Georgia"/>
                <a:cs typeface="Georgia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0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7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-5">
                <a:latin typeface="Arial"/>
                <a:cs typeface="Arial"/>
              </a:rPr>
              <a:t>·</a:t>
            </a:r>
            <a:r>
              <a:rPr dirty="0" sz="1200" spc="-75">
                <a:latin typeface="Arial"/>
                <a:cs typeface="Arial"/>
              </a:rPr>
              <a:t> </a:t>
            </a:r>
            <a:r>
              <a:rPr dirty="0" sz="1200" spc="140">
                <a:latin typeface="Arial"/>
                <a:cs typeface="Arial"/>
              </a:rPr>
              <a:t>(−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55" i="1">
                <a:latin typeface="Georgia"/>
                <a:cs typeface="Georgia"/>
              </a:rPr>
              <a:t>x</a:t>
            </a:r>
            <a:r>
              <a:rPr dirty="0" sz="1200" spc="55">
                <a:latin typeface="Arial"/>
                <a:cs typeface="Arial"/>
              </a:rPr>
              <a:t>)  </a:t>
            </a: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24305" sz="1200" spc="-127">
                <a:latin typeface="Georgia"/>
                <a:cs typeface="Georgia"/>
              </a:rPr>
              <a:t>2</a:t>
            </a:r>
            <a:r>
              <a:rPr dirty="0" baseline="24305" sz="1200" spc="-89">
                <a:latin typeface="Georgia"/>
                <a:cs typeface="Georgia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50165">
              <a:lnSpc>
                <a:spcPts val="1200"/>
              </a:lnSpc>
            </a:pP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200" spc="-85">
                <a:latin typeface="Arial"/>
                <a:cs typeface="Arial"/>
              </a:rPr>
              <a:t>cos</a:t>
            </a:r>
            <a:r>
              <a:rPr dirty="0" baseline="24305" sz="1200" spc="-127">
                <a:latin typeface="Georgia"/>
                <a:cs typeface="Georgia"/>
              </a:rPr>
              <a:t>2</a:t>
            </a:r>
            <a:r>
              <a:rPr dirty="0" baseline="24305" sz="1200" spc="-89">
                <a:latin typeface="Georgia"/>
                <a:cs typeface="Georgia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73102" y="8250744"/>
            <a:ext cx="313944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5">
                <a:latin typeface="Arial"/>
                <a:cs typeface="Arial"/>
              </a:rPr>
              <a:t>We can </a:t>
            </a:r>
            <a:r>
              <a:rPr dirty="0" sz="1200" spc="-10">
                <a:latin typeface="Arial"/>
                <a:cs typeface="Arial"/>
              </a:rPr>
              <a:t>write </a:t>
            </a:r>
            <a:r>
              <a:rPr dirty="0" sz="1200" spc="-20">
                <a:latin typeface="Arial"/>
                <a:cs typeface="Arial"/>
              </a:rPr>
              <a:t>this </a:t>
            </a:r>
            <a:r>
              <a:rPr dirty="0" sz="1200" spc="-80">
                <a:latin typeface="Arial"/>
                <a:cs typeface="Arial"/>
              </a:rPr>
              <a:t>answer </a:t>
            </a:r>
            <a:r>
              <a:rPr dirty="0" sz="1200" spc="-30">
                <a:latin typeface="Arial"/>
                <a:cs typeface="Arial"/>
              </a:rPr>
              <a:t>in </a:t>
            </a:r>
            <a:r>
              <a:rPr dirty="0" sz="1200" spc="-70">
                <a:latin typeface="Arial"/>
                <a:cs typeface="Arial"/>
              </a:rPr>
              <a:t>an </a:t>
            </a:r>
            <a:r>
              <a:rPr dirty="0" sz="1200" spc="-25">
                <a:latin typeface="Arial"/>
                <a:cs typeface="Arial"/>
              </a:rPr>
              <a:t>alternative</a:t>
            </a:r>
            <a:r>
              <a:rPr dirty="0" sz="1200" spc="-160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form: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3110331" y="8733942"/>
            <a:ext cx="167639" cy="6095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3405635" y="8610404"/>
            <a:ext cx="1416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/>
          <p:nvPr/>
        </p:nvSpPr>
        <p:spPr>
          <a:xfrm>
            <a:off x="3675735" y="8733942"/>
            <a:ext cx="309372" cy="6095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125315" y="8733942"/>
            <a:ext cx="309372" cy="6095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3097783" y="8484761"/>
            <a:ext cx="1349375" cy="436880"/>
          </a:xfrm>
          <a:prstGeom prst="rect">
            <a:avLst/>
          </a:prstGeom>
        </p:spPr>
        <p:txBody>
          <a:bodyPr wrap="square" lIns="0" tIns="3556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280"/>
              </a:spcBef>
              <a:tabLst>
                <a:tab pos="695325" algn="l"/>
                <a:tab pos="935990" algn="l"/>
              </a:tabLst>
            </a:pPr>
            <a:r>
              <a:rPr dirty="0" sz="1200" spc="-65">
                <a:latin typeface="Arial"/>
                <a:cs typeface="Arial"/>
              </a:rPr>
              <a:t>d</a:t>
            </a:r>
            <a:r>
              <a:rPr dirty="0" sz="1200" spc="-65" i="1">
                <a:latin typeface="Georgia"/>
                <a:cs typeface="Georgia"/>
              </a:rPr>
              <a:t>y	</a:t>
            </a:r>
            <a:r>
              <a:rPr dirty="0" sz="1200" spc="-85">
                <a:latin typeface="Arial"/>
                <a:cs typeface="Arial"/>
              </a:rPr>
              <a:t>1	</a:t>
            </a:r>
            <a:r>
              <a:rPr dirty="0" baseline="-37037" sz="1800" spc="-7">
                <a:latin typeface="Arial"/>
                <a:cs typeface="Arial"/>
              </a:rPr>
              <a:t>·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0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577850" algn="l"/>
                <a:tab pos="1027430" algn="l"/>
              </a:tabLst>
            </a:pPr>
            <a:r>
              <a:rPr dirty="0" sz="1200" spc="20">
                <a:latin typeface="Arial"/>
                <a:cs typeface="Arial"/>
              </a:rPr>
              <a:t>d</a:t>
            </a:r>
            <a:r>
              <a:rPr dirty="0" sz="1200" spc="20" i="1">
                <a:latin typeface="Georgia"/>
                <a:cs typeface="Georgia"/>
              </a:rPr>
              <a:t>x	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	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2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05635" y="8959401"/>
            <a:ext cx="9194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30">
                <a:latin typeface="Arial"/>
                <a:cs typeface="Arial"/>
              </a:rPr>
              <a:t>sec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5">
                <a:latin typeface="Arial"/>
                <a:cs typeface="Arial"/>
              </a:rPr>
              <a:t>tan</a:t>
            </a:r>
            <a:r>
              <a:rPr dirty="0" sz="1200" spc="9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4326483" y="9442602"/>
            <a:ext cx="167639" cy="6096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4313935" y="9424221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673103" y="9216958"/>
            <a:ext cx="4742815" cy="309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r" marR="923290">
              <a:lnSpc>
                <a:spcPts val="112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-105" i="1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ts val="1120"/>
              </a:lnSpc>
              <a:tabLst>
                <a:tab pos="3877310" algn="l"/>
              </a:tabLst>
            </a:pPr>
            <a:r>
              <a:rPr dirty="0" sz="1200" spc="-65">
                <a:latin typeface="Arial"/>
                <a:cs typeface="Arial"/>
              </a:rPr>
              <a:t>We  </a:t>
            </a:r>
            <a:r>
              <a:rPr dirty="0" sz="1200" spc="-60">
                <a:latin typeface="Arial"/>
                <a:cs typeface="Arial"/>
              </a:rPr>
              <a:t>now  </a:t>
            </a:r>
            <a:r>
              <a:rPr dirty="0" sz="1200" spc="-80">
                <a:latin typeface="Arial"/>
                <a:cs typeface="Arial"/>
              </a:rPr>
              <a:t>have  </a:t>
            </a:r>
            <a:r>
              <a:rPr dirty="0" sz="1200" spc="-35">
                <a:latin typeface="Arial"/>
                <a:cs typeface="Arial"/>
              </a:rPr>
              <a:t>another </a:t>
            </a:r>
            <a:r>
              <a:rPr dirty="0" sz="1200" spc="-50">
                <a:latin typeface="Arial"/>
                <a:cs typeface="Arial"/>
              </a:rPr>
              <a:t>standard </a:t>
            </a:r>
            <a:r>
              <a:rPr dirty="0" sz="1200" spc="-25">
                <a:latin typeface="Arial"/>
                <a:cs typeface="Arial"/>
              </a:rPr>
              <a:t>result:  </a:t>
            </a:r>
            <a:r>
              <a:rPr dirty="0" sz="1200" spc="20">
                <a:latin typeface="Arial"/>
                <a:cs typeface="Arial"/>
              </a:rPr>
              <a:t>if </a:t>
            </a:r>
            <a:r>
              <a:rPr dirty="0" sz="1200" spc="-105" i="1">
                <a:latin typeface="Georgia"/>
                <a:cs typeface="Georgia"/>
              </a:rPr>
              <a:t>y 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-130">
                <a:latin typeface="Arial"/>
                <a:cs typeface="Arial"/>
              </a:rPr>
              <a:t>sec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120" i="1">
                <a:latin typeface="Georgia"/>
                <a:cs typeface="Georgia"/>
              </a:rPr>
              <a:t> </a:t>
            </a:r>
            <a:r>
              <a:rPr dirty="0" sz="1200" spc="-30">
                <a:latin typeface="Arial"/>
                <a:cs typeface="Arial"/>
              </a:rPr>
              <a:t>then	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25">
                <a:latin typeface="Arial"/>
                <a:cs typeface="Arial"/>
              </a:rPr>
              <a:t> </a:t>
            </a:r>
            <a:r>
              <a:rPr dirty="0" sz="1200" spc="-130">
                <a:latin typeface="Arial"/>
                <a:cs typeface="Arial"/>
              </a:rPr>
              <a:t>sec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110" i="1">
                <a:latin typeface="Georgia"/>
                <a:cs typeface="Georgia"/>
              </a:rPr>
              <a:t> </a:t>
            </a:r>
            <a:r>
              <a:rPr dirty="0" sz="1200" spc="5">
                <a:latin typeface="Arial"/>
                <a:cs typeface="Arial"/>
              </a:rPr>
              <a:t>tan</a:t>
            </a:r>
            <a:r>
              <a:rPr dirty="0" sz="1200" spc="-155">
                <a:latin typeface="Arial"/>
                <a:cs typeface="Arial"/>
              </a:rPr>
              <a:t>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sz="1200" spc="35">
                <a:latin typeface="Arial"/>
                <a:cs typeface="Arial"/>
              </a:rPr>
              <a:t>.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6089904" y="9844628"/>
            <a:ext cx="767080" cy="268381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 txBox="1"/>
          <p:nvPr/>
        </p:nvSpPr>
        <p:spPr>
          <a:xfrm>
            <a:off x="673100" y="9983169"/>
            <a:ext cx="1501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60"/>
              </a:lnSpc>
            </a:pPr>
            <a:r>
              <a:rPr dirty="0" sz="1200" spc="-30">
                <a:solidFill>
                  <a:srgbClr val="231F20"/>
                </a:solidFill>
                <a:latin typeface="Arial"/>
                <a:cs typeface="Arial"/>
                <a:hlinkClick r:id="rId30"/>
              </a:rPr>
              <a:t>www.mathcentre.ac.uk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1</a:t>
            </a:fld>
          </a:p>
        </p:txBody>
      </p:sp>
      <p:sp>
        <p:nvSpPr>
          <p:cNvPr id="82" name="object 8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5647" y="926490"/>
            <a:ext cx="6278880" cy="12131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28772" y="1177353"/>
            <a:ext cx="371703" cy="38296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206496" y="1256207"/>
            <a:ext cx="265823" cy="2106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704335" y="1263806"/>
            <a:ext cx="829944" cy="2381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400" spc="-20" b="1">
                <a:latin typeface="Arial"/>
                <a:cs typeface="Arial"/>
              </a:rPr>
              <a:t>Key</a:t>
            </a:r>
            <a:r>
              <a:rPr dirty="0" sz="1400" spc="-65" b="1">
                <a:latin typeface="Arial"/>
                <a:cs typeface="Arial"/>
              </a:rPr>
              <a:t> </a:t>
            </a:r>
            <a:r>
              <a:rPr dirty="0" sz="1400" spc="-20" b="1">
                <a:latin typeface="Arial"/>
                <a:cs typeface="Arial"/>
              </a:rPr>
              <a:t>Point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30271" y="1842414"/>
            <a:ext cx="167639" cy="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617723" y="1822511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386332" y="1615242"/>
            <a:ext cx="1999614" cy="31178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46505">
              <a:lnSpc>
                <a:spcPts val="1130"/>
              </a:lnSpc>
              <a:spcBef>
                <a:spcPts val="95"/>
              </a:spcBef>
            </a:pPr>
            <a:r>
              <a:rPr dirty="0" sz="1200" spc="-65">
                <a:latin typeface="Arial"/>
                <a:cs typeface="Arial"/>
              </a:rPr>
              <a:t>d</a:t>
            </a:r>
            <a:r>
              <a:rPr dirty="0" sz="1200" spc="-65" i="1">
                <a:latin typeface="Georgia"/>
                <a:cs typeface="Georgia"/>
              </a:rPr>
              <a:t>y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ts val="1130"/>
              </a:lnSpc>
              <a:tabLst>
                <a:tab pos="1467485" algn="l"/>
              </a:tabLst>
            </a:pPr>
            <a:r>
              <a:rPr dirty="0" sz="1200" spc="20">
                <a:latin typeface="Arial"/>
                <a:cs typeface="Arial"/>
              </a:rPr>
              <a:t>if </a:t>
            </a:r>
            <a:r>
              <a:rPr dirty="0" sz="1200" spc="-105" i="1">
                <a:latin typeface="Georgia"/>
                <a:cs typeface="Georgia"/>
              </a:rPr>
              <a:t>y 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5">
                <a:latin typeface="Arial"/>
                <a:cs typeface="Arial"/>
              </a:rPr>
              <a:t>tan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sz="1200" spc="35">
                <a:latin typeface="Arial"/>
                <a:cs typeface="Arial"/>
              </a:rPr>
              <a:t>,</a:t>
            </a:r>
            <a:r>
              <a:rPr dirty="0" sz="1200" spc="80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then	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110">
                <a:latin typeface="Arial"/>
                <a:cs typeface="Arial"/>
              </a:rPr>
              <a:t> </a:t>
            </a:r>
            <a:r>
              <a:rPr dirty="0" sz="1200" spc="-100">
                <a:latin typeface="Arial"/>
                <a:cs typeface="Arial"/>
              </a:rPr>
              <a:t>sec</a:t>
            </a:r>
            <a:r>
              <a:rPr dirty="0" baseline="34722" sz="1200" spc="-150">
                <a:latin typeface="Georgia"/>
                <a:cs typeface="Georgia"/>
              </a:rPr>
              <a:t>2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48761" y="1718877"/>
            <a:ext cx="111633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20">
                <a:latin typeface="Arial"/>
                <a:cs typeface="Arial"/>
              </a:rPr>
              <a:t>if </a:t>
            </a:r>
            <a:r>
              <a:rPr dirty="0" sz="1200" spc="-105" i="1">
                <a:latin typeface="Georgia"/>
                <a:cs typeface="Georgia"/>
              </a:rPr>
              <a:t>y </a:t>
            </a:r>
            <a:r>
              <a:rPr dirty="0" sz="1200" spc="210">
                <a:latin typeface="Arial"/>
                <a:cs typeface="Arial"/>
              </a:rPr>
              <a:t>= </a:t>
            </a:r>
            <a:r>
              <a:rPr dirty="0" sz="1200" spc="-130">
                <a:latin typeface="Arial"/>
                <a:cs typeface="Arial"/>
              </a:rPr>
              <a:t>sec </a:t>
            </a:r>
            <a:r>
              <a:rPr dirty="0" sz="1200" spc="35" i="1">
                <a:latin typeface="Georgia"/>
                <a:cs typeface="Georgia"/>
              </a:rPr>
              <a:t>x</a:t>
            </a:r>
            <a:r>
              <a:rPr dirty="0" sz="1200" spc="35">
                <a:latin typeface="Arial"/>
                <a:cs typeface="Arial"/>
              </a:rPr>
              <a:t>,</a:t>
            </a:r>
            <a:r>
              <a:rPr dirty="0" sz="1200" spc="-160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then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269839" y="1842414"/>
            <a:ext cx="167639" cy="609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5257291" y="1822511"/>
            <a:ext cx="19240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25">
                <a:latin typeface="Arial"/>
                <a:cs typeface="Arial"/>
              </a:rPr>
              <a:t>d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60342" y="1718877"/>
            <a:ext cx="105473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7037" sz="1800" spc="-97">
                <a:latin typeface="Arial"/>
                <a:cs typeface="Arial"/>
              </a:rPr>
              <a:t>d</a:t>
            </a:r>
            <a:r>
              <a:rPr dirty="0" baseline="37037" sz="1800" spc="-97" i="1">
                <a:latin typeface="Georgia"/>
                <a:cs typeface="Georgia"/>
              </a:rPr>
              <a:t>y</a:t>
            </a:r>
            <a:r>
              <a:rPr dirty="0" baseline="37037" sz="1800" spc="-30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=</a:t>
            </a:r>
            <a:r>
              <a:rPr dirty="0" sz="1200" spc="-15">
                <a:latin typeface="Arial"/>
                <a:cs typeface="Arial"/>
              </a:rPr>
              <a:t> </a:t>
            </a:r>
            <a:r>
              <a:rPr dirty="0" sz="1200" spc="-130">
                <a:latin typeface="Arial"/>
                <a:cs typeface="Arial"/>
              </a:rPr>
              <a:t>sec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100" i="1">
                <a:latin typeface="Georgia"/>
                <a:cs typeface="Georgia"/>
              </a:rPr>
              <a:t> </a:t>
            </a:r>
            <a:r>
              <a:rPr dirty="0" sz="1200" spc="5">
                <a:latin typeface="Arial"/>
                <a:cs typeface="Arial"/>
              </a:rPr>
              <a:t>tan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685647" y="931062"/>
            <a:ext cx="6278880" cy="121310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988149" y="976782"/>
            <a:ext cx="0" cy="1164590"/>
          </a:xfrm>
          <a:custGeom>
            <a:avLst/>
            <a:gdLst/>
            <a:ahLst/>
            <a:cxnLst/>
            <a:rect l="l" t="t" r="r" b="b"/>
            <a:pathLst>
              <a:path w="0" h="1164589">
                <a:moveTo>
                  <a:pt x="0" y="0"/>
                </a:moveTo>
                <a:lnTo>
                  <a:pt x="0" y="1164336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35939" y="2167788"/>
            <a:ext cx="6278880" cy="0"/>
          </a:xfrm>
          <a:custGeom>
            <a:avLst/>
            <a:gdLst/>
            <a:ahLst/>
            <a:cxnLst/>
            <a:rect l="l" t="t" r="r" b="b"/>
            <a:pathLst>
              <a:path w="6278880" h="0">
                <a:moveTo>
                  <a:pt x="0" y="0"/>
                </a:moveTo>
                <a:lnTo>
                  <a:pt x="6278880" y="0"/>
                </a:lnTo>
              </a:path>
            </a:pathLst>
          </a:custGeom>
          <a:ln w="533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673100" y="2743847"/>
            <a:ext cx="2846705" cy="543560"/>
          </a:xfrm>
          <a:prstGeom prst="rect">
            <a:avLst/>
          </a:prstGeom>
        </p:spPr>
        <p:txBody>
          <a:bodyPr wrap="square" lIns="0" tIns="889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00"/>
              </a:spcBef>
            </a:pPr>
            <a:r>
              <a:rPr dirty="0" sz="1200" spc="-40" b="1">
                <a:latin typeface="Trebuchet MS"/>
                <a:cs typeface="Trebuchet MS"/>
              </a:rPr>
              <a:t>Exercises</a:t>
            </a:r>
            <a:endParaRPr sz="12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dirty="0" sz="1200" spc="-35">
                <a:latin typeface="Arial"/>
                <a:cs typeface="Arial"/>
              </a:rPr>
              <a:t>Find </a:t>
            </a:r>
            <a:r>
              <a:rPr dirty="0" sz="1200" spc="-20">
                <a:latin typeface="Arial"/>
                <a:cs typeface="Arial"/>
              </a:rPr>
              <a:t>the </a:t>
            </a:r>
            <a:r>
              <a:rPr dirty="0" sz="1200" spc="-40">
                <a:latin typeface="Arial"/>
                <a:cs typeface="Arial"/>
              </a:rPr>
              <a:t>derivative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80">
                <a:latin typeface="Arial"/>
                <a:cs typeface="Arial"/>
              </a:rPr>
              <a:t>each </a:t>
            </a:r>
            <a:r>
              <a:rPr dirty="0" sz="1200">
                <a:latin typeface="Arial"/>
                <a:cs typeface="Arial"/>
              </a:rPr>
              <a:t>of </a:t>
            </a:r>
            <a:r>
              <a:rPr dirty="0" sz="1200" spc="-20">
                <a:latin typeface="Arial"/>
                <a:cs typeface="Arial"/>
              </a:rPr>
              <a:t>the</a:t>
            </a:r>
            <a:r>
              <a:rPr dirty="0" sz="1200" spc="-165">
                <a:latin typeface="Arial"/>
                <a:cs typeface="Arial"/>
              </a:rPr>
              <a:t> </a:t>
            </a:r>
            <a:r>
              <a:rPr dirty="0" sz="1200" spc="-25">
                <a:latin typeface="Arial"/>
                <a:cs typeface="Arial"/>
              </a:rPr>
              <a:t>following: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49300" y="3396805"/>
            <a:ext cx="1625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85">
                <a:latin typeface="Arial"/>
                <a:cs typeface="Arial"/>
              </a:rPr>
              <a:t>a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065123" y="3520338"/>
            <a:ext cx="292608" cy="6096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511300" y="3396801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b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831695" y="3520338"/>
            <a:ext cx="309372" cy="60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396744" y="3396801"/>
            <a:ext cx="1574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5">
                <a:latin typeface="Arial"/>
                <a:cs typeface="Arial"/>
              </a:rPr>
              <a:t>c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707995" y="3520338"/>
            <a:ext cx="419100" cy="6096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282188" y="3396801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d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01059" y="3520338"/>
            <a:ext cx="419100" cy="6096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752351" y="3890578"/>
            <a:ext cx="1574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65123" y="4014114"/>
            <a:ext cx="187452" cy="6096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052577" y="3269637"/>
            <a:ext cx="317500" cy="932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6205" marR="5080" indent="-104139">
              <a:lnSpc>
                <a:spcPct val="113300"/>
              </a:lnSpc>
              <a:spcBef>
                <a:spcPts val="100"/>
              </a:spcBef>
            </a:pP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21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  </a:t>
            </a: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dirty="0" baseline="-20833" sz="1800" spc="-60">
                <a:latin typeface="Arial"/>
                <a:cs typeface="Arial"/>
              </a:rPr>
              <a:t>e</a:t>
            </a:r>
            <a:r>
              <a:rPr dirty="0" sz="800" spc="-40">
                <a:latin typeface="Georgia"/>
                <a:cs typeface="Georgia"/>
              </a:rPr>
              <a:t>2</a:t>
            </a:r>
            <a:r>
              <a:rPr dirty="0" sz="800" spc="-40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marL="64135">
              <a:lnSpc>
                <a:spcPct val="100000"/>
              </a:lnSpc>
              <a:spcBef>
                <a:spcPts val="625"/>
              </a:spcBef>
            </a:pPr>
            <a:r>
              <a:rPr dirty="0" sz="1200" spc="60" i="1">
                <a:latin typeface="Georgia"/>
                <a:cs typeface="Georgia"/>
              </a:rPr>
              <a:t>x</a:t>
            </a:r>
            <a:endParaRPr sz="1200">
              <a:latin typeface="Georgia"/>
              <a:cs typeface="Georgi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31114" y="3890581"/>
            <a:ext cx="147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30">
                <a:latin typeface="Arial"/>
                <a:cs typeface="Arial"/>
              </a:rPr>
              <a:t>f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831695" y="4014114"/>
            <a:ext cx="402336" cy="6096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19145" y="3294695"/>
            <a:ext cx="427990" cy="90741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700" marR="98425">
              <a:lnSpc>
                <a:spcPts val="1280"/>
              </a:lnSpc>
              <a:spcBef>
                <a:spcPts val="270"/>
              </a:spcBef>
            </a:pP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22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sz="1200" spc="30" i="1">
                <a:latin typeface="Georgia"/>
                <a:cs typeface="Georgia"/>
              </a:rPr>
              <a:t> </a:t>
            </a:r>
            <a:r>
              <a:rPr dirty="0" baseline="-16203" sz="1800" spc="22" i="1">
                <a:latin typeface="Georgia"/>
                <a:cs typeface="Georgia"/>
              </a:rPr>
              <a:t>x</a:t>
            </a:r>
            <a:r>
              <a:rPr dirty="0" sz="800" spc="1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710"/>
              </a:spcBef>
            </a:pPr>
            <a:r>
              <a:rPr dirty="0" baseline="-20833" sz="1800" spc="30">
                <a:latin typeface="Arial"/>
                <a:cs typeface="Arial"/>
              </a:rPr>
              <a:t>e</a:t>
            </a:r>
            <a:r>
              <a:rPr dirty="0" sz="800" spc="20">
                <a:latin typeface="Arial"/>
                <a:cs typeface="Arial"/>
              </a:rPr>
              <a:t>−</a:t>
            </a:r>
            <a:r>
              <a:rPr dirty="0" sz="800" spc="20">
                <a:latin typeface="Georgia"/>
                <a:cs typeface="Georgia"/>
              </a:rPr>
              <a:t>3</a:t>
            </a:r>
            <a:r>
              <a:rPr dirty="0" sz="800" spc="20" i="1">
                <a:latin typeface="Georgia"/>
                <a:cs typeface="Georgia"/>
              </a:rPr>
              <a:t>x</a:t>
            </a:r>
            <a:endParaRPr sz="8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620"/>
              </a:spcBef>
            </a:pPr>
            <a:r>
              <a:rPr dirty="0" sz="1200" spc="15" i="1">
                <a:latin typeface="Georgia"/>
                <a:cs typeface="Georgia"/>
              </a:rPr>
              <a:t>x</a:t>
            </a:r>
            <a:r>
              <a:rPr dirty="0" baseline="24305" sz="1200" spc="22">
                <a:latin typeface="Georgia"/>
                <a:cs typeface="Georgia"/>
              </a:rPr>
              <a:t>2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25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89124" y="3890581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g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707995" y="4014114"/>
            <a:ext cx="417575" cy="6096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695448" y="3269629"/>
            <a:ext cx="444500" cy="93218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3970">
              <a:lnSpc>
                <a:spcPct val="100000"/>
              </a:lnSpc>
              <a:spcBef>
                <a:spcPts val="290"/>
              </a:spcBef>
            </a:pP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9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-10">
                <a:latin typeface="Arial"/>
                <a:cs typeface="Arial"/>
              </a:rPr>
              <a:t>3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8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102235">
              <a:lnSpc>
                <a:spcPts val="500"/>
              </a:lnSpc>
              <a:spcBef>
                <a:spcPts val="770"/>
              </a:spcBef>
            </a:pPr>
            <a:r>
              <a:rPr dirty="0" sz="800" spc="-2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  <a:p>
            <a:pPr marL="18415">
              <a:lnSpc>
                <a:spcPts val="980"/>
              </a:lnSpc>
            </a:pPr>
            <a:r>
              <a:rPr dirty="0" sz="1200" spc="60" i="1">
                <a:latin typeface="Georgia"/>
                <a:cs typeface="Georgia"/>
              </a:rPr>
              <a:t>x 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14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282188" y="3890581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h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601059" y="4014114"/>
            <a:ext cx="417575" cy="6096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3588516" y="3269629"/>
            <a:ext cx="444500" cy="932180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dirty="0" sz="1200" spc="-10">
                <a:latin typeface="Arial"/>
                <a:cs typeface="Arial"/>
              </a:rPr>
              <a:t>3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8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13970">
              <a:lnSpc>
                <a:spcPct val="100000"/>
              </a:lnSpc>
              <a:spcBef>
                <a:spcPts val="195"/>
              </a:spcBef>
            </a:pP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7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8415">
              <a:lnSpc>
                <a:spcPct val="100000"/>
              </a:lnSpc>
              <a:spcBef>
                <a:spcPts val="180"/>
              </a:spcBef>
            </a:pPr>
            <a:r>
              <a:rPr dirty="0" sz="1200" spc="15" i="1">
                <a:latin typeface="Georgia"/>
                <a:cs typeface="Georgia"/>
              </a:rPr>
              <a:t>x</a:t>
            </a:r>
            <a:r>
              <a:rPr dirty="0" baseline="24305" sz="1200" spc="22">
                <a:latin typeface="Georgia"/>
                <a:cs typeface="Georgia"/>
              </a:rPr>
              <a:t>2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45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73102" y="4561141"/>
            <a:ext cx="592455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10" b="1">
                <a:latin typeface="Trebuchet MS"/>
                <a:cs typeface="Trebuchet MS"/>
              </a:rPr>
              <a:t>A</a:t>
            </a:r>
            <a:r>
              <a:rPr dirty="0" sz="1200" spc="-40" b="1">
                <a:latin typeface="Trebuchet MS"/>
                <a:cs typeface="Trebuchet MS"/>
              </a:rPr>
              <a:t>n</a:t>
            </a:r>
            <a:r>
              <a:rPr dirty="0" sz="1200" spc="-20" b="1">
                <a:latin typeface="Trebuchet MS"/>
                <a:cs typeface="Trebuchet MS"/>
              </a:rPr>
              <a:t>s</a:t>
            </a:r>
            <a:r>
              <a:rPr dirty="0" sz="1200" spc="-95" b="1">
                <a:latin typeface="Trebuchet MS"/>
                <a:cs typeface="Trebuchet MS"/>
              </a:rPr>
              <a:t>w</a:t>
            </a:r>
            <a:r>
              <a:rPr dirty="0" sz="1200" spc="-80" b="1">
                <a:latin typeface="Trebuchet MS"/>
                <a:cs typeface="Trebuchet MS"/>
              </a:rPr>
              <a:t>e</a:t>
            </a:r>
            <a:r>
              <a:rPr dirty="0" sz="1200" spc="-75" b="1">
                <a:latin typeface="Trebuchet MS"/>
                <a:cs typeface="Trebuchet MS"/>
              </a:rPr>
              <a:t>r</a:t>
            </a:r>
            <a:r>
              <a:rPr dirty="0" sz="1200" spc="-15" b="1">
                <a:latin typeface="Trebuchet MS"/>
                <a:cs typeface="Trebuchet MS"/>
              </a:rPr>
              <a:t>s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9302" y="5050344"/>
            <a:ext cx="16256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85">
                <a:latin typeface="Arial"/>
                <a:cs typeface="Arial"/>
              </a:rPr>
              <a:t>a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065123" y="5173878"/>
            <a:ext cx="897636" cy="6096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116326" y="5050340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b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436723" y="5173878"/>
            <a:ext cx="1228344" cy="609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3920741" y="5050340"/>
            <a:ext cx="1574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55">
                <a:latin typeface="Arial"/>
                <a:cs typeface="Arial"/>
              </a:rPr>
              <a:t>c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4233519" y="5173878"/>
            <a:ext cx="595884" cy="609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5246619" y="5050340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d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567019" y="5173878"/>
            <a:ext cx="592836" cy="6096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752343" y="5542595"/>
            <a:ext cx="15748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120">
                <a:latin typeface="Arial"/>
                <a:cs typeface="Arial"/>
              </a:rPr>
              <a:t>e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065123" y="5666130"/>
            <a:ext cx="722376" cy="6096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1052573" y="4946710"/>
            <a:ext cx="922655" cy="864869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marL="388620" marR="5080" indent="-376555">
              <a:lnSpc>
                <a:spcPts val="1280"/>
              </a:lnSpc>
              <a:spcBef>
                <a:spcPts val="270"/>
              </a:spcBef>
            </a:pP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110" i="1">
                <a:latin typeface="Georgia"/>
                <a:cs typeface="Georgia"/>
              </a:rPr>
              <a:t>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35" i="1">
                <a:latin typeface="Georgia"/>
                <a:cs typeface="Georgia"/>
              </a:rPr>
              <a:t>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 </a:t>
            </a:r>
            <a:r>
              <a:rPr dirty="0" baseline="-16203" sz="1800" spc="89" i="1">
                <a:latin typeface="Georgia"/>
                <a:cs typeface="Georgia"/>
              </a:rPr>
              <a:t> </a:t>
            </a:r>
            <a:r>
              <a:rPr dirty="0" baseline="-16203" sz="1800" spc="22" i="1">
                <a:latin typeface="Georgia"/>
                <a:cs typeface="Georgia"/>
              </a:rPr>
              <a:t>x</a:t>
            </a:r>
            <a:r>
              <a:rPr dirty="0" sz="800" spc="1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  <a:p>
            <a:pPr marL="12700">
              <a:lnSpc>
                <a:spcPts val="1360"/>
              </a:lnSpc>
              <a:spcBef>
                <a:spcPts val="1150"/>
              </a:spcBef>
            </a:pP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30">
                <a:latin typeface="Arial"/>
                <a:cs typeface="Arial"/>
              </a:rPr>
              <a:t> </a:t>
            </a:r>
            <a:r>
              <a:rPr dirty="0" sz="1200" spc="-30">
                <a:latin typeface="Arial"/>
                <a:cs typeface="Arial"/>
              </a:rPr>
              <a:t>1)e</a:t>
            </a:r>
            <a:r>
              <a:rPr dirty="0" baseline="31250" sz="1200" spc="-44">
                <a:latin typeface="Georgia"/>
                <a:cs typeface="Georgia"/>
              </a:rPr>
              <a:t>2</a:t>
            </a:r>
            <a:r>
              <a:rPr dirty="0" baseline="31250" sz="1200" spc="-44" i="1">
                <a:latin typeface="Georgia"/>
                <a:cs typeface="Georgia"/>
              </a:rPr>
              <a:t>x</a:t>
            </a:r>
            <a:endParaRPr baseline="31250" sz="1200">
              <a:latin typeface="Georgia"/>
              <a:cs typeface="Georgia"/>
            </a:endParaRPr>
          </a:p>
          <a:p>
            <a:pPr algn="ctr" marR="175260">
              <a:lnSpc>
                <a:spcPts val="1360"/>
              </a:lnSpc>
            </a:pPr>
            <a:r>
              <a:rPr dirty="0" baseline="-16203" sz="1800" spc="22" i="1">
                <a:latin typeface="Georgia"/>
                <a:cs typeface="Georgia"/>
              </a:rPr>
              <a:t>x</a:t>
            </a:r>
            <a:r>
              <a:rPr dirty="0" sz="800" spc="15">
                <a:latin typeface="Georgia"/>
                <a:cs typeface="Georgia"/>
              </a:rPr>
              <a:t>2</a:t>
            </a:r>
            <a:endParaRPr sz="800">
              <a:latin typeface="Georgia"/>
              <a:cs typeface="Georgi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134614" y="5542593"/>
            <a:ext cx="14732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130">
                <a:latin typeface="Arial"/>
                <a:cs typeface="Arial"/>
              </a:rPr>
              <a:t>f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2436723" y="5666130"/>
            <a:ext cx="1322832" cy="6096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2424174" y="4946706"/>
            <a:ext cx="1340485" cy="908685"/>
          </a:xfrm>
          <a:prstGeom prst="rect">
            <a:avLst/>
          </a:prstGeom>
        </p:spPr>
        <p:txBody>
          <a:bodyPr wrap="square" lIns="0" tIns="34290" rIns="0" bIns="0" rtlCol="0" vert="horz">
            <a:spAutoFit/>
          </a:bodyPr>
          <a:lstStyle/>
          <a:p>
            <a:pPr algn="ctr" marL="12700" marR="92710">
              <a:lnSpc>
                <a:spcPts val="1280"/>
              </a:lnSpc>
              <a:spcBef>
                <a:spcPts val="270"/>
              </a:spcBef>
            </a:pPr>
            <a:r>
              <a:rPr dirty="0" sz="1200" spc="110">
                <a:latin typeface="Arial"/>
                <a:cs typeface="Arial"/>
              </a:rPr>
              <a:t>−(</a:t>
            </a:r>
            <a:r>
              <a:rPr dirty="0" sz="1200" spc="110" i="1">
                <a:latin typeface="Georgia"/>
                <a:cs typeface="Georgia"/>
              </a:rPr>
              <a:t>x</a:t>
            </a:r>
            <a:r>
              <a:rPr dirty="0" sz="1200" spc="-105" i="1">
                <a:latin typeface="Georgia"/>
                <a:cs typeface="Georgia"/>
              </a:rPr>
              <a:t> </a:t>
            </a:r>
            <a:r>
              <a:rPr dirty="0" sz="1200" spc="-40">
                <a:latin typeface="Arial"/>
                <a:cs typeface="Arial"/>
              </a:rPr>
              <a:t>sin</a:t>
            </a:r>
            <a:r>
              <a:rPr dirty="0" sz="1200" spc="-145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3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80">
                <a:latin typeface="Arial"/>
                <a:cs typeface="Arial"/>
              </a:rPr>
              <a:t> </a:t>
            </a:r>
            <a:r>
              <a:rPr dirty="0" sz="1200" spc="-85">
                <a:latin typeface="Arial"/>
                <a:cs typeface="Arial"/>
              </a:rPr>
              <a:t>2</a:t>
            </a:r>
            <a:r>
              <a:rPr dirty="0" sz="1200" spc="-140">
                <a:latin typeface="Arial"/>
                <a:cs typeface="Arial"/>
              </a:rPr>
              <a:t> </a:t>
            </a:r>
            <a:r>
              <a:rPr dirty="0" sz="1200" spc="-105">
                <a:latin typeface="Arial"/>
                <a:cs typeface="Arial"/>
              </a:rPr>
              <a:t>cos</a:t>
            </a:r>
            <a:r>
              <a:rPr dirty="0" sz="1200" spc="-150">
                <a:latin typeface="Arial"/>
                <a:cs typeface="Arial"/>
              </a:rPr>
              <a:t> </a:t>
            </a:r>
            <a:r>
              <a:rPr dirty="0" sz="1200" spc="55" i="1">
                <a:latin typeface="Georgia"/>
                <a:cs typeface="Georgia"/>
              </a:rPr>
              <a:t>x</a:t>
            </a:r>
            <a:r>
              <a:rPr dirty="0" sz="1200" spc="55">
                <a:latin typeface="Arial"/>
                <a:cs typeface="Arial"/>
              </a:rPr>
              <a:t>)  </a:t>
            </a:r>
            <a:r>
              <a:rPr dirty="0" baseline="-16203" sz="1800" spc="30" i="1">
                <a:latin typeface="Georgia"/>
                <a:cs typeface="Georgia"/>
              </a:rPr>
              <a:t>x</a:t>
            </a:r>
            <a:r>
              <a:rPr dirty="0" sz="800" spc="20">
                <a:latin typeface="Georgia"/>
                <a:cs typeface="Georgia"/>
              </a:rPr>
              <a:t>3</a:t>
            </a:r>
            <a:endParaRPr sz="800">
              <a:latin typeface="Georgia"/>
              <a:cs typeface="Georgia"/>
            </a:endParaRPr>
          </a:p>
          <a:p>
            <a:pPr algn="ctr" marL="12700" marR="5080">
              <a:lnSpc>
                <a:spcPct val="113300"/>
              </a:lnSpc>
              <a:spcBef>
                <a:spcPts val="960"/>
              </a:spcBef>
            </a:pPr>
            <a:r>
              <a:rPr dirty="0" sz="1200" spc="45">
                <a:latin typeface="Arial"/>
                <a:cs typeface="Arial"/>
              </a:rPr>
              <a:t>−(3</a:t>
            </a:r>
            <a:r>
              <a:rPr dirty="0" sz="1200" spc="45" i="1">
                <a:latin typeface="Georgia"/>
                <a:cs typeface="Georgia"/>
              </a:rPr>
              <a:t>x</a:t>
            </a:r>
            <a:r>
              <a:rPr dirty="0" baseline="31250" sz="1200" spc="67">
                <a:latin typeface="Georgia"/>
                <a:cs typeface="Georgia"/>
              </a:rPr>
              <a:t>2</a:t>
            </a:r>
            <a:r>
              <a:rPr dirty="0" baseline="31250" sz="1200" spc="142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95">
                <a:latin typeface="Arial"/>
                <a:cs typeface="Arial"/>
              </a:rPr>
              <a:t> </a:t>
            </a:r>
            <a:r>
              <a:rPr dirty="0" sz="1200" spc="-10">
                <a:latin typeface="Arial"/>
                <a:cs typeface="Arial"/>
              </a:rPr>
              <a:t>2</a:t>
            </a:r>
            <a:r>
              <a:rPr dirty="0" sz="1200" spc="-10" i="1">
                <a:latin typeface="Georgia"/>
                <a:cs typeface="Georgia"/>
              </a:rPr>
              <a:t>x</a:t>
            </a:r>
            <a:r>
              <a:rPr dirty="0" sz="1200" spc="-55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10">
                <a:latin typeface="Arial"/>
                <a:cs typeface="Arial"/>
              </a:rPr>
              <a:t>3)e</a:t>
            </a:r>
            <a:r>
              <a:rPr dirty="0" baseline="31250" sz="1200" spc="15">
                <a:latin typeface="Arial"/>
                <a:cs typeface="Arial"/>
              </a:rPr>
              <a:t>−</a:t>
            </a:r>
            <a:r>
              <a:rPr dirty="0" baseline="31250" sz="1200" spc="15">
                <a:latin typeface="Georgia"/>
                <a:cs typeface="Georgia"/>
              </a:rPr>
              <a:t>3</a:t>
            </a:r>
            <a:r>
              <a:rPr dirty="0" baseline="31250" sz="1200" spc="15" i="1">
                <a:latin typeface="Georgia"/>
                <a:cs typeface="Georgia"/>
              </a:rPr>
              <a:t>x  </a:t>
            </a:r>
            <a:r>
              <a:rPr dirty="0" sz="1200" spc="30">
                <a:latin typeface="Arial"/>
                <a:cs typeface="Arial"/>
              </a:rPr>
              <a:t>(</a:t>
            </a:r>
            <a:r>
              <a:rPr dirty="0" sz="1200" spc="30" i="1">
                <a:latin typeface="Georgia"/>
                <a:cs typeface="Georgia"/>
              </a:rPr>
              <a:t>x</a:t>
            </a:r>
            <a:r>
              <a:rPr dirty="0" baseline="24305" sz="1200" spc="44">
                <a:latin typeface="Georgia"/>
                <a:cs typeface="Georgia"/>
              </a:rPr>
              <a:t>2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1)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913121" y="5542593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g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4233519" y="5666130"/>
            <a:ext cx="861060" cy="6096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4220971" y="4921636"/>
            <a:ext cx="885190" cy="93408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175260">
              <a:lnSpc>
                <a:spcPct val="100000"/>
              </a:lnSpc>
              <a:spcBef>
                <a:spcPts val="290"/>
              </a:spcBef>
            </a:pPr>
            <a:r>
              <a:rPr dirty="0" sz="1200" spc="15">
                <a:latin typeface="Arial"/>
                <a:cs typeface="Arial"/>
              </a:rPr>
              <a:t>−11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10">
                <a:latin typeface="Arial"/>
                <a:cs typeface="Arial"/>
              </a:rPr>
              <a:t>(3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125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4)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  <a:p>
            <a:pPr marL="144780" marR="5080" indent="-132715">
              <a:lnSpc>
                <a:spcPct val="113300"/>
              </a:lnSpc>
              <a:spcBef>
                <a:spcPts val="625"/>
              </a:spcBef>
            </a:pPr>
            <a:r>
              <a:rPr dirty="0" sz="1200">
                <a:latin typeface="Arial"/>
                <a:cs typeface="Arial"/>
              </a:rPr>
              <a:t>2(</a:t>
            </a:r>
            <a:r>
              <a:rPr dirty="0" sz="1200" i="1">
                <a:latin typeface="Georgia"/>
                <a:cs typeface="Georgia"/>
              </a:rPr>
              <a:t>x</a:t>
            </a:r>
            <a:r>
              <a:rPr dirty="0" baseline="31250" sz="1200">
                <a:latin typeface="Georgia"/>
                <a:cs typeface="Georgia"/>
              </a:rPr>
              <a:t>2</a:t>
            </a:r>
            <a:r>
              <a:rPr dirty="0" baseline="31250" sz="1200" spc="135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40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3)  </a:t>
            </a: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3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1)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246622" y="5542593"/>
            <a:ext cx="165100" cy="2076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200" spc="-60">
                <a:latin typeface="Arial"/>
                <a:cs typeface="Arial"/>
              </a:rPr>
              <a:t>h</a:t>
            </a:r>
            <a:r>
              <a:rPr dirty="0" sz="1200" spc="85">
                <a:latin typeface="Arial"/>
                <a:cs typeface="Arial"/>
              </a:rPr>
              <a:t>)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5567019" y="5666130"/>
            <a:ext cx="978407" cy="6096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5554471" y="4921636"/>
            <a:ext cx="1003935" cy="934085"/>
          </a:xfrm>
          <a:prstGeom prst="rect">
            <a:avLst/>
          </a:prstGeom>
        </p:spPr>
        <p:txBody>
          <a:bodyPr wrap="square" lIns="0" tIns="36830" rIns="0" bIns="0" rtlCol="0" vert="horz">
            <a:spAutoFit/>
          </a:bodyPr>
          <a:lstStyle/>
          <a:p>
            <a:pPr marL="233045">
              <a:lnSpc>
                <a:spcPct val="100000"/>
              </a:lnSpc>
              <a:spcBef>
                <a:spcPts val="290"/>
              </a:spcBef>
            </a:pPr>
            <a:r>
              <a:rPr dirty="0" sz="1200" spc="-85"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dirty="0" sz="1200" spc="10">
                <a:latin typeface="Arial"/>
                <a:cs typeface="Arial"/>
              </a:rPr>
              <a:t>(2</a:t>
            </a:r>
            <a:r>
              <a:rPr dirty="0" sz="1200" spc="10" i="1">
                <a:latin typeface="Georgia"/>
                <a:cs typeface="Georgia"/>
              </a:rPr>
              <a:t>x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13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1)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  <a:p>
            <a:pPr marL="210185" marR="5080" indent="-198120">
              <a:lnSpc>
                <a:spcPct val="113300"/>
              </a:lnSpc>
              <a:spcBef>
                <a:spcPts val="625"/>
              </a:spcBef>
            </a:pPr>
            <a:r>
              <a:rPr dirty="0" sz="1200" spc="45">
                <a:latin typeface="Arial"/>
                <a:cs typeface="Arial"/>
              </a:rPr>
              <a:t>−2(</a:t>
            </a:r>
            <a:r>
              <a:rPr dirty="0" sz="1200" spc="45" i="1">
                <a:latin typeface="Georgia"/>
                <a:cs typeface="Georgia"/>
              </a:rPr>
              <a:t>x</a:t>
            </a:r>
            <a:r>
              <a:rPr dirty="0" baseline="31250" sz="1200" spc="67">
                <a:latin typeface="Georgia"/>
                <a:cs typeface="Georgia"/>
              </a:rPr>
              <a:t>2</a:t>
            </a:r>
            <a:r>
              <a:rPr dirty="0" baseline="31250" sz="1200" spc="142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60" i="1">
                <a:latin typeface="Georgia"/>
                <a:cs typeface="Georgia"/>
              </a:rPr>
              <a:t>x</a:t>
            </a:r>
            <a:r>
              <a:rPr dirty="0" sz="1200" spc="-40" i="1">
                <a:latin typeface="Georgia"/>
                <a:cs typeface="Georgia"/>
              </a:rPr>
              <a:t> </a:t>
            </a:r>
            <a:r>
              <a:rPr dirty="0" sz="1200" spc="210">
                <a:latin typeface="Arial"/>
                <a:cs typeface="Arial"/>
              </a:rPr>
              <a:t>+</a:t>
            </a:r>
            <a:r>
              <a:rPr dirty="0" sz="1200" spc="-90">
                <a:latin typeface="Arial"/>
                <a:cs typeface="Arial"/>
              </a:rPr>
              <a:t> </a:t>
            </a:r>
            <a:r>
              <a:rPr dirty="0" sz="1200" spc="-15">
                <a:latin typeface="Arial"/>
                <a:cs typeface="Arial"/>
              </a:rPr>
              <a:t>3)  </a:t>
            </a:r>
            <a:r>
              <a:rPr dirty="0" sz="1200" spc="30">
                <a:latin typeface="Arial"/>
                <a:cs typeface="Arial"/>
              </a:rPr>
              <a:t>(</a:t>
            </a:r>
            <a:r>
              <a:rPr dirty="0" sz="1200" spc="30" i="1">
                <a:latin typeface="Georgia"/>
                <a:cs typeface="Georgia"/>
              </a:rPr>
              <a:t>x</a:t>
            </a:r>
            <a:r>
              <a:rPr dirty="0" baseline="24305" sz="1200" spc="44">
                <a:latin typeface="Georgia"/>
                <a:cs typeface="Georgia"/>
              </a:rPr>
              <a:t>2 </a:t>
            </a:r>
            <a:r>
              <a:rPr dirty="0" sz="1200" spc="225">
                <a:latin typeface="Arial"/>
                <a:cs typeface="Arial"/>
              </a:rPr>
              <a:t>−</a:t>
            </a:r>
            <a:r>
              <a:rPr dirty="0" sz="1200" spc="-220">
                <a:latin typeface="Arial"/>
                <a:cs typeface="Arial"/>
              </a:rPr>
              <a:t> </a:t>
            </a:r>
            <a:r>
              <a:rPr dirty="0" sz="1200" spc="-20">
                <a:latin typeface="Arial"/>
                <a:cs typeface="Arial"/>
              </a:rPr>
              <a:t>3)</a:t>
            </a:r>
            <a:r>
              <a:rPr dirty="0" baseline="24305" sz="1200" spc="-30">
                <a:latin typeface="Georgia"/>
                <a:cs typeface="Georgia"/>
              </a:rPr>
              <a:t>2</a:t>
            </a:r>
            <a:endParaRPr baseline="24305" sz="1200">
              <a:latin typeface="Georgia"/>
              <a:cs typeface="Georgia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6089904" y="9844628"/>
            <a:ext cx="767080" cy="268381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673100" y="9983169"/>
            <a:ext cx="150177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260"/>
              </a:lnSpc>
            </a:pPr>
            <a:r>
              <a:rPr dirty="0" sz="1200" spc="-30">
                <a:solidFill>
                  <a:srgbClr val="231F20"/>
                </a:solidFill>
                <a:latin typeface="Arial"/>
                <a:cs typeface="Arial"/>
                <a:hlinkClick r:id="rId25"/>
              </a:rPr>
              <a:t>www.mathcentre.ac.uk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1260"/>
              </a:lnSpc>
            </a:pPr>
            <a:fld id="{81D60167-4931-47E6-BA6A-407CBD079E47}" type="slidenum">
              <a:rPr dirty="0" spc="-40"/>
              <a:t>1</a:t>
            </a:fld>
          </a:p>
        </p:txBody>
      </p:sp>
      <p:sp>
        <p:nvSpPr>
          <p:cNvPr id="61" name="object 6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1310"/>
              </a:lnSpc>
            </a:pPr>
            <a:r>
              <a:rPr dirty="0" spc="-465">
                <a:latin typeface="Noto Sans CJK JP Regular"/>
                <a:cs typeface="Noto Sans CJK JP Regular"/>
              </a:rPr>
              <a:t>§</a:t>
            </a:r>
            <a:r>
              <a:rPr dirty="0" baseline="2314" sz="1800" spc="-697"/>
              <a:t>c</a:t>
            </a:r>
            <a:r>
              <a:rPr dirty="0" baseline="2314" sz="1800" spc="517"/>
              <a:t> </a:t>
            </a:r>
            <a:r>
              <a:rPr dirty="0" sz="1200" spc="-30" b="1">
                <a:latin typeface="Trebuchet MS"/>
                <a:cs typeface="Trebuchet MS"/>
              </a:rPr>
              <a:t>math</a:t>
            </a:r>
            <a:r>
              <a:rPr dirty="0" sz="1200" spc="-30"/>
              <a:t>centre</a:t>
            </a:r>
            <a:r>
              <a:rPr dirty="0" sz="1200" spc="70"/>
              <a:t> </a:t>
            </a:r>
            <a:r>
              <a:rPr dirty="0" sz="1200" spc="-45"/>
              <a:t>2009</a:t>
            </a:r>
            <a:endParaRPr sz="1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31F2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mc-TY-quotient-2009-1.dvi</dc:title>
  <dcterms:created xsi:type="dcterms:W3CDTF">2019-11-14T08:02:05Z</dcterms:created>
  <dcterms:modified xsi:type="dcterms:W3CDTF">2019-11-14T08:02:05Z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2009-10-13T00:00:00Z</vt:filetime>
  </property>
  <property fmtid="{D5CDD505-2E9C-101B-9397-08002B2CF9AE}" pid="3" name="Creator">
    <vt:lpwstr>dvips(k) 5.97 Copyright 2008 Radical Eye Software</vt:lpwstr>
  </property>
  <property fmtid="{D5CDD505-2E9C-101B-9397-08002B2CF9AE}" pid="4" name="LastSaved">
    <vt:filetime>2019-11-14T00:00:00Z</vt:filetime>
  </property>
</Properties>
</file>